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5"/>
  </p:notesMasterIdLst>
  <p:sldIdLst>
    <p:sldId id="256" r:id="rId2"/>
    <p:sldId id="259" r:id="rId3"/>
    <p:sldId id="447" r:id="rId4"/>
    <p:sldId id="448" r:id="rId5"/>
    <p:sldId id="449" r:id="rId6"/>
    <p:sldId id="450" r:id="rId7"/>
    <p:sldId id="451" r:id="rId8"/>
    <p:sldId id="452" r:id="rId9"/>
    <p:sldId id="257" r:id="rId10"/>
    <p:sldId id="453" r:id="rId11"/>
    <p:sldId id="454" r:id="rId12"/>
    <p:sldId id="258" r:id="rId13"/>
    <p:sldId id="455" r:id="rId14"/>
    <p:sldId id="456" r:id="rId15"/>
    <p:sldId id="457" r:id="rId16"/>
    <p:sldId id="458" r:id="rId17"/>
    <p:sldId id="459" r:id="rId18"/>
    <p:sldId id="460" r:id="rId19"/>
    <p:sldId id="461" r:id="rId20"/>
    <p:sldId id="462" r:id="rId21"/>
    <p:sldId id="463" r:id="rId22"/>
    <p:sldId id="464" r:id="rId23"/>
    <p:sldId id="465" r:id="rId24"/>
    <p:sldId id="466" r:id="rId25"/>
    <p:sldId id="467" r:id="rId26"/>
    <p:sldId id="468" r:id="rId27"/>
    <p:sldId id="469" r:id="rId28"/>
    <p:sldId id="470" r:id="rId29"/>
    <p:sldId id="471" r:id="rId30"/>
    <p:sldId id="472" r:id="rId31"/>
    <p:sldId id="473" r:id="rId32"/>
    <p:sldId id="474" r:id="rId33"/>
    <p:sldId id="475" r:id="rId34"/>
    <p:sldId id="476" r:id="rId35"/>
    <p:sldId id="477" r:id="rId36"/>
    <p:sldId id="478" r:id="rId37"/>
    <p:sldId id="479" r:id="rId38"/>
    <p:sldId id="480" r:id="rId39"/>
    <p:sldId id="481" r:id="rId40"/>
    <p:sldId id="482" r:id="rId41"/>
    <p:sldId id="483" r:id="rId42"/>
    <p:sldId id="484" r:id="rId43"/>
    <p:sldId id="485" r:id="rId44"/>
    <p:sldId id="486" r:id="rId45"/>
    <p:sldId id="487" r:id="rId46"/>
    <p:sldId id="488" r:id="rId47"/>
    <p:sldId id="489" r:id="rId48"/>
    <p:sldId id="490" r:id="rId49"/>
    <p:sldId id="491" r:id="rId50"/>
    <p:sldId id="492" r:id="rId51"/>
    <p:sldId id="493" r:id="rId52"/>
    <p:sldId id="494" r:id="rId53"/>
    <p:sldId id="495" r:id="rId54"/>
    <p:sldId id="496" r:id="rId55"/>
    <p:sldId id="497" r:id="rId56"/>
    <p:sldId id="498" r:id="rId57"/>
    <p:sldId id="499" r:id="rId58"/>
    <p:sldId id="500" r:id="rId59"/>
    <p:sldId id="501" r:id="rId60"/>
    <p:sldId id="502" r:id="rId61"/>
    <p:sldId id="503" r:id="rId62"/>
    <p:sldId id="504" r:id="rId63"/>
    <p:sldId id="505" r:id="rId6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3" d="100"/>
          <a:sy n="103" d="100"/>
        </p:scale>
        <p:origin x="132" y="20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FDE5A21-560B-4212-895A-A6D8FF6FAACE}" type="datetimeFigureOut">
              <a:rPr lang="en-US" smtClean="0"/>
              <a:t>11/13/2022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E1B8568-BB5C-49B6-BBD4-7F6093764151}" type="slidenum">
              <a:rPr lang="en-US" smtClean="0"/>
              <a:t>‹#›</a:t>
            </a:fld>
            <a:endParaRPr lang="en-US"/>
          </a:p>
        </p:txBody>
      </p:sp>
    </p:spTree>
    <p:extLst>
      <p:ext uri="{BB962C8B-B14F-4D97-AF65-F5344CB8AC3E}">
        <p14:creationId xmlns:p14="http://schemas.microsoft.com/office/powerpoint/2010/main" val="386205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5797BE99-4A28-464A-B21B-FD416C4DDDC5}" type="slidenum">
              <a:rPr lang="en-US" smtClean="0"/>
              <a:t>1</a:t>
            </a:fld>
            <a:endParaRPr lang="en-US"/>
          </a:p>
        </p:txBody>
      </p:sp>
    </p:spTree>
    <p:extLst>
      <p:ext uri="{BB962C8B-B14F-4D97-AF65-F5344CB8AC3E}">
        <p14:creationId xmlns:p14="http://schemas.microsoft.com/office/powerpoint/2010/main" val="1617500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t>https://miro.medium.com/max/256/1*lcRm2muyWDct3FW2drmptA.png</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t>https://k21academy.com/wp-content/uploads/2021/04/StorageDatabaseServices_Diagram-02.png</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t>https://www.netsolutions.com/insights/wp-content/uploads/2014/05/Benefits-of-Google-Cloud-SQL.jpg</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t>https://tudip.com/wp-content/uploads/2019/09/Blog-Header-An-Interconnection-with-Google-Cloud-Dataflow-1200x630-FB.jpg</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t>https://www.google.com/url?sa=i&amp;url=https%3A%2F%2Fmedium.com%2Fbb-tutorials-and-thoughts%2Fhow-to-get-started-with-gcp-dataflow-822295dce7b4&amp;psig=AOvVaw0UFDleeN8WVovXewkwMYLJ&amp;ust=1649625331828000&amp;source=images&amp;cd=vfe&amp;ved=0CAoQjRxqFwoTCOjfnLvzh_cCFQAAAAAdAAAAABAl</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t>https://cloud.google.com/blog/products/management-tools/cloud-operations-suite-gets-21-new-features</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t>https://techcrunch.com/wp-content/uploads/2020/07/PRESS-BigQuery-Omni-architecture.png</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t>https://tudip.com/wp-content/uploads/2019/04/Blog-Header-Concepts-of-Networking-in-Google-Cloud-Platform-1900x600-1900x600.jpg</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sym typeface="+mn-ea"/>
              </a:rPr>
              <a:t>https://avatars.githubusercontent.com/u/2810941?s=280&amp;v=4</a:t>
            </a:r>
            <a:endParaRPr lang="en-US"/>
          </a:p>
          <a:p>
            <a:endParaRPr lang="en-I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t>https://storage.googleapis.com/gweb-cloudblog-publish/images/image1_qJ8TE3M.max-2000x2000.jpg</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t>https://symbols.getvecta.com/stencil_4/72_google-virtual-private-cloud-vpc.fdc241f602.jpg</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t>https://tudip.com/wp-content/uploads/2019/09/Virtual-Private-Cloud-Unify-2015.png</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t>https://gcloud.devoteam.com/wp-content/uploads/sites/32/2021/10/DNS-Forwarding.png</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t>https://www.dailyhostnews.com/wp-content/uploads/2020/02/cloud-featured-2100x1200.png</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t>https://www.siteyaar.com/wp-content/uploads/2019/07/Google-Cloud-DNS-The-Definitive-Guide-1024x576.png</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t>https://i.ytimg.com/vi/H9UoE_cWIEY/maxresdefault.jpg</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t>https://storage.googleapis.com/gweb-cloudblog-publish/images/GCP_Active_Directory_management.max-800x800.png</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t>https://arki1.com/wp-content/uploads/2021/03/arki1-google-cloud-fundamentals-core-infra.png</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t>https://storage.googleapis.com/gweb-cloudblog-publish/images/image1_EamczJp.max-2000x2000.jpg</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t>https://storage.googleapis.com/gweb-cloudblog-publish/images/network_intelligence.1419058526721170.max-2200x2200.png</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t>data:image/png;base64,iVBORw0KGgoAAAANSUhEUgAAAM4AAAD1CAMAAAAvfDqYAAAAaVBMVEX///9mnfauy/pcmPbM3Pxim/ZZlvXH2fupyPrO3vyryfpXlfWxzfr6/P/x9v53p/f3+v/a5v3l7v1pn/aQtvi3z/rz9/7k7f2Ksvjr8v7d6P281Pt/rPduovaiwfl1pvejwvmavPmSufijnB9DAAAN4UlEQVR4nO2daZeqMAyGhdq6gKKDjBtu8/9/5AWXUUjSptAC95x5z3wbUR7apEmbltHoT7ZazBZ934I7LadSBfPvvm/DjbY/SgRBIMTPV9+30l6zPJLBQzLK133fTistjif1grkDqdOx73tqrMJkRFCX+E+NaLtREOYOJG7/nRF9mAyUjHb/kxEVJiNomIcRXSZ93yVTqMkgfS6Yr/q+VbO2PxEH5g6khm5E653S97Janxu0EU0uVjB3oKEa0SoMuL2sKhGEgzOi/Y1tMgjQwIxovdOMMhwNyYgmibXJIEDDMKLCZFRrlodU70a0vxGBWTOJ6NyjEfFHGSmY1FL1ZUT8UUao8579aamS7o1oFbNHGRHEd5Pgt2VxRaczJV9nrslUnvX+zApOSyBx3ncFY2EydUtYZSm7z3VjRPxRpjQZeP04YQ65HRjRKuZ2F6meJgN14LauFDL0OLHQ0GSg9le2EXkL5yxMJtqY+n1hRIb8+/1kfBjRJGH+PGEyUDO2EQnH4VxhMszArPhcxh4zDtTcFXxE0l04tz/zQ5R8bPXVS74RCTfhnMVgrn621l9vnsT6fVaivRGN+SYjpstmv6GdYqwCtTKiVcY2GdFqLn37w+3OSlKjmUlWJjNrAVNqOeWGtM2MyMZkbvYmA1VfPNE8PWsjsjAZ6W6BY5azgSzCuVUWsMNexwPc9sY2oiBjGRE/KfESfiznFkZkjD4OG34s4ys4tDCizUH3RWN2LkOH/y60ZhuRSqgwpMwUeSwdJFZfXCOSKsWMiJ+CSGUM/13omz0fKeS1ZkRFbMuOZbqblJhwjUioTyNim4xV+O9ChWfi9rnkFZhM2HMRluG/C7GNQEZPe56wPi+V3it60yLjpRBizMcR6tow/HchVh7OxpHqlPXHctez7MoBjoPw34WMeTgLp1HG7EeGFIKB0zxj9iNdCmHCaZkx+xGdh+txBmIyUFQKocNxlDF7EmpENI7LjNmP1jm8aQpHTvu9V5aO9bsmccQwjaaq8R/OgPWHM2T94QxZfzhD1h/OkPWHM2T94QxZfzhD1h8OX9vj9WdzOx+7q+r2h7M9p0rIUkKlt47WGXzhLHe1ra67TiZOPeFkYK1CRrEXgKr84Gyw9Vix8YPwKS84cPbu8Q25J4i3fOBsqMUH/+3jASejV/6Fb/txj7PX1TFEnssP3ONsdOuvcucPpZRznH2koQkCZVhRWWzX49m6cRs6x5kadr2fNdcuszxSSgil1G7SqPbKOY5pqT8lr/zaqHflgxTi2gDINY7WEZQie9u1XsUhpP0irGscY3WFwIvevi/Ihcp6nHKNMzcWi6CLeF8S7aQisSzFco1zNtmOvCFXLamrZNIvzs2I84NcdaHLHLCPd4fTqHWumh6qrNIs1zhhA9v50npD2rN3gAO+ry7Es+k7qLJx153jRGAe5NswVJ36w1nPDTRI3wGlDfUHYFE44xZnPY13hpjtCi4yXGGVJDnFWU/D8Kq/OQXn3IzOwyKpcIlT0oRxor01GLYs9RlFqV5w7jRhqM0QFJxt2xqr8KM+cJ40YaxJRzGnezDj8AM3ZzgvmoInp3jQiOVgLNjuoXXeNAUPEYLh8b4xQwpE5zifNFT7RFf8WqMrsIiq3eBUaVD7EZLaeWGiQVMKnzh1moJnWt2UKaIzlfkfcwOOoJ6DJxxIcwfapUIJIYUQ6hSTRbHH0JRTCIuM1AEOSlNqspxl0+s8m2mWdo7zME61NDZ9zQEORTPnbOwraML4R58g2CxFtsZpTVPwnDQ0wqZxWuM4oAljnfVIq7kcEof8B4+Gk0I+abRxUWS3Rkw2AsRBnreLtrnzUHFRZLmzFuC8Zk5mDBw3baPhsaWBma16bs6d1UMpAe7RHQ3u3kRqvR+FxFkDnPrGPZc09ziiCiTE1RZmNIr5OHOfNCXQNS8YSiYpRXRqtLsG5I7i6UrAXF5t0uLgmqYEmo/DTXI65besYRkPcPnquZC3BDiV8cwHTThtXbkDLDB6tvF3vRdWJlQGSjMCDlI9R+EV8DQfWZRzu3FEMwLhknz+YwHj3OHTwDm73xnhCwB9RU/DpVkAg//tUqAbiuXQaeA0ytvggZN4uvCheoFSYLB8lzFM8ZB6yDRIQB3+/jT4V9yWZuKZBq6bv+NmEIOW46iftnF2JA0wEPX71V9gHM09tY27A3aAN1a/xUpwHD218mkd0CxgkvFOzcG/5HXYNLBDfa6rgoFH3uJB08AJgc84EwTbcofhDIcGFjV8FjHAFeUEwRkQDVw0/pzfgOtIaVMawoXoaNbTXZHIJbvrmj/RBqJm8THZsAALLxLcliea/Tl4Vh4WebbkHmIDF74qs/UAFvgCPzSLW3UHg1Qb1n4MWBp4+fw3GGPrvsAPzRoeTCSJGsWqQG1PdT4gg2489k+ToYuLEeOkEZCKVqcG4RK5nPdEU9yarmL5LlhvUS2jXcBG/zAePzQTcuFXmUpzkKNwqh+AE8d57JdmqSkyMC0mQNOpFfPAcqE09kqjr566UFc9BBfLw+oHQMrzG4V6ollrawz07g2O+qL2OytoPA9X7SsWIMtfHtLWHYLJALhwB7/+7qp90ZhqwZTOeuBEGqiDg3W3ZZzjLU4zlVEKzeADy33BCg428mxibzT6nUzBPb0nBVZ2sBV8+P2n0BsNHNYBDx1dwyJHxNJgiTNsQkTjRjRwdgI8cDIUhX0N2/gEXTUHpxnN6NuMQ6YK0K8p7Mdg7Zy5iL4hjTYkeN4i6drgZ9GiPmidWm+ppTHVxjJah1pjXEMXjG4tgXEd/jkHNEi+CJ445QpgcITvLIGBQSC0S8otaIz17mTUBhZyyQJSpAxSF6m3oVmZcMiOgQQ4xEehb9OFTm1ovo11h+TWJPjRevip+yh5b+1owlhPQ46iEwv/Cx8ZGWu06mmhvkC+fIxX4toEGgQZ3SF7BIi8cNaubUppGyciin3BEqK24hJE3sQWFAc02rJQMh6BaYwuVkXCdizYaEOzen2Y3r9A3+IBZkm6vBVO6GDbcJzQFKKiaplSdeXIE9DuWkA2TIl633TQ0148aPvIlAqmkQ0z9Vq1qpB9nfXmcdU2paCfKjdfk7v9kcaJ9FPayGhdDURd0pTuuvZ7UtGPG3FriCkYL/k0TKc0ZR1l/gEkhbppDstA2tJ0AAd6zftWHdOUQOFPniqhir9goz0mAzkfwbyTEVQhBx+RWysadPG41Gq0PKzXh71h7Q2zM/MKJeI+X6MaScPYdrOgYObM88JgKM064mCMbFB75D1taPCeVtIwq3SxfXPoHEFdSPPcU4pWNDGxoM2uOUZcLu/8CSTtKZ+DHxruyXRYn4l4a/vY4JZSRTosu2lNs4B3pA0+P4WMPcW1uGPqhgYuRQeMeaaXsFhXnjGeKWOZuX1PQxeDTAHBW1tstQKpA2HROGgbrKt91K8ZhbUt0t06okFvx7y8/RYy5VbutIv7ocG8ms3ubOqUv3kvNOh8Nqs25C04a1DoEvdAg44btic4Yc66UqjTGc0ZaxxjYlAXOtHyLgXpjAY3HOsXBCGzIKWmHdPAEtZSVqc3PYQ+lufo0xkNshcnYAdrVaHTrrIsEuVsfXVCgxdT2O3NfmmF9rbCHbSisXot3s1VVyuFZQolDyfqzCgam3NA8SPTWEkbJvzhcE6FI9vGhgZZ/Ajsopua8GlX49Z12m5saPCaKmmoDdOJOEVJ6AcxNz0NHcitAmkoWPL6eES6nbhuaIgTj1S7F2wTS7JCc2dO7AYfPhv66LfwcQxZV/i9wEnbEDS2kSfUnig3kbj9uKHZEitZov0rCWZUtTPq39x4AeIRNgpu6qLO/8SGM58+ze6cTVrUcfrgeA43PY0qF29y5AQqLB+8P65a9bKbyIZoG+HsbHg8GA3qfpOksTkvAg+s2kUDdRF+s+DJ34syLtpmQbz1QrOa3UTkqYQyfT16FzRfKXlatdu3KtA19s8TnFz0NPqUXvZ8NFfU8FP81NURzY08ydHJgFMVnn3c2ydZklvG+TT7E9027mlGoyPJI8F8rz3NpP4ygY/H5efNYEd6G4TMQwSIT7NC30r0bBtf7znT8aRw/YdPM8NfJnCXB7t5ibafcgiqNRCbZrXR7H7xYjcvYUUU7waqWBCbZqJpmkD6fe2a9pRfmUxjW5o9FQfcv1CbxbvQXvcsy0nFB9CUN8W/uCpd0wT+3yD3jRfV/d7BTwnEbJuj0DW2prLNpXba7R3ydI7nrLaZnbQHOtu/9KWhzvp9ePLEmT1aJ/pNL5yt145EBwgPiY2pedY5HQU82sbi8OPW2gaGdyBEO914Mb7oPEDwmXd0o5XOv95vSOXE810c6WDzKbGzfLdQe11NJ5lLlYbQNe3P8MiFuiLOHkLXWmtHoMdTFptqn5vkhl4WNDry1IlWeo/9aCIRzF9mcDgLg/2XUnYvSXKpI+P2AqEuxTi0vZ7MDVOGNe2WCNppnxhfbfAgSjksRdPkTQ5wdaiM00BMSXg2cefa56wGYqijdxabNDG7XoZEMJSXhS/O4G3KtpLUezp6kTYJY8AMpJ+9NTNGLrRU4nNCoKGyhiakTl0GzxZqAiSC/p0zqSywAxo0zOgR/XO9nBSnYcPcNU5YbltGyUBtpq7DRhkTNLXxOyHoVMsw1fQ5KVKrmsMhaLbDm0gWDTOUcMZKy+wErEhEybHnHKCFvqbp+wXdRbtcYrdLtt3rK8tFKSXy7H9neeh7cjwex/9vH+tR/wBJEuVYu1/8GwAAAABJRU5ErkJggg==</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t>https://www.google.com/imgres?imgurl=https%3A%2F%2Flh3.googleusercontent.com%2FxdM9BBa8TGIvywNY_wpI-gS7l7GDBjwAr01LTr3XJKxu6JwwB-dI5UJqHHDHtmZfu2a_4rPOeuUN%3De14-rj-sc0xffffff-h338-w600&amp;imgrefurl=https%3A%2F%2Fcloud.google.com%2Farmor&amp;tbnid=krVugJ-Mc9sRYM&amp;vet=12ahUKEwj3zpzc14j3AhUxGVkFHVNjD8QQMygFegUIARDBAQ..i&amp;docid=lD_FXDl9C_Fi7M&amp;w=600&amp;h=338&amp;q=Key%20features%20of%20cloud%20armour%20in%20%20GCP&amp;ved=2ahUKEwj3zpzc14j3AhUxGVkFHVNjD8QQMygFegUIARDBAQ</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t>https://www.google.com/url?sa=i&amp;url=https%3A%2F%2Fwww.reblaze.com%2Fblog%2Fgcp-security%2Fgoogle-cloud-armor-how-to-convert-it-into-a-full-web-security-solution%2F&amp;psig=AOvVaw26KcdH0b7olPWLGWMv2c8u&amp;ust=1649631907662000&amp;source=images&amp;cd=vfe&amp;ved=0CAoQjRxqFwoTCKiGmfSLiPcCFQAAAAAdAAAAABAD</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t>https://www.google.com/imgres?imgurl=https%3A%2F%2Fdevopedia.org%2Fimages%2Farticle%2F132%2F8347.1543060432.svg&amp;imgrefurl=https%3A%2F%2Fdevopedia.org%2Fgoogle-kubernetes-engine&amp;tbnid=8T9pVz9y83FVaM&amp;vet=12ahUKEwiymOOX2Ij3AhXBVDUKHac6BeYQMygCegUIARDBAQ..i&amp;docid=Hv7DxRuGgbxGAM&amp;w=800&amp;h=463&amp;q=google%20kubernete%20engine%20%20in%20%20GCP&amp;ved=2ahUKEwiymOOX2Ij3AhXBVDUKHac6BeYQMygCegUIARDBAQ</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t>https://www.google.com/imgres?imgurl=https%3A%2F%2Fdatabricks.com%2Fwp-content%2Fuploads%2F2021%2F07%2FDatabricks-on-Google-Kubernetes-Engine-blog-img-1.jpg&amp;imgrefurl=https%3A%2F%2Fdatabricks.com%2Fblog%2F2021%2F08%2F06%2Fhow-we-built-databricks-on-google-kubernetes-engine-gke.html&amp;tbnid=gVQ4gci-8uOCiM&amp;vet=12ahUKEwiymOOX2Ij3AhXBVDUKHac6BeYQMygBegUIARC_AQ..i&amp;docid=ooJjd2ka3Xx0kM&amp;w=1999&amp;h=1268&amp;q=google%20kubernete%20engine%20%20in%20%20GCP&amp;ved=2ahUKEwiymOOX2Ij3AhXBVDUKHac6BeYQMygBegUIARC_AQ</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t>https://cloud.google.com/blog/products/gcp/google-kubernetes-engine-1-10-is-generally-available-and-ready-for-the-enterprise</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t>https://www.google.com/url?sa=i&amp;url=https%3A%2F%2Fwww.xenonstack.com%2Finsights%2Fdevops-google-cloud-platform&amp;psig=AOvVaw0YmXoVcRW5PiWTpR-rbrDZ&amp;ust=1649632624603000&amp;source=images&amp;cd=vfe&amp;ved=0CAoQjRxqFwoTCODosNuOiPcCFQAAAAAdAAAAABAD</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t>https://cloud.google.com/kubernetes-engine/docs/concepts/release-channels</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t>https://www.edureka.co/blog/wp-content/uploads/2018/03/Why-GCP.png</a:t>
            </a: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t>https://www.google.com/imgres?imgurl=https%3A%2F%2Flh3.googleusercontent.com%2F1__CQLo-VuM_ThV67Is9aTfc6-1gNb8zngC0idKV9Nk-hj9yMWdpSMfKp0Lifmm5ol3dCKtqWd7eGw%3De14-rj-sc0xffffff-w1270&amp;imgrefurl=https%3A%2F%2Fcloud.google.com%2Fkubernetes-applications&amp;tbnid=cZ_hMpw3zs_DVM&amp;vet=12ahUKEwik5qqs2Yj3AhUNrXIEHTjRCRQQMygHegUIARDFAQ..i&amp;docid=_JG_VuIDrJAMVM&amp;w=714&amp;h=582&amp;q=Prebuilt%20Kubernetes%20applications%20and%20templates%20%20GCP&amp;ved=2ahUKEwik5qqs2Yj3AhUNrXIEHTjRCRQQMygHegUIARDFAQ</a:t>
            </a: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t>https://storage.googleapis.com/gweb-cloudblog-publish/images/migrate_for_anthos.max-800x800.jpg</a:t>
            </a: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t>https://www.google.com/url?sa=i&amp;url=https%3A%2F%2Fwww.linkedin.com%2Fpulse%2Fsip-resiliency-hybrid-networking-masergy-brings-voice-peter-caperonis&amp;psig=AOvVaw0STxmLtacb7SDdckgHmANj&amp;ust=1649635053553000&amp;source=images&amp;cd=vfe&amp;ved=0CAoQjRxqFwoTCOiXmdWXiPcCFQAAAAAdAAAAABAD</a:t>
            </a: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t>https://www.google.com/imgres?imgurl=https%3A%2F%2Fsematext.com%2Fwp-content%2Fuploads%2F2019%2F02%2Flogging-vs-monitoring-FI.jpg&amp;imgrefurl=https%3A%2F%2Fsematext.com%2Fblog%2Fapm-vs-log-management%2F&amp;tbnid=eHNy-Gv_jonu_M&amp;vet=12ahUKEwiD4-SWmIj3AhVcGVkFHXVBCmsQMygDegUIARC-AQ..i&amp;docid=NeBzSEeSh62HlM&amp;w=1500&amp;h=820&amp;q=Integrated%20logging%20and%20monitoring%3A-&amp;ved=2ahUKEwiD4-SWmIj3AhVcGVkFHXVBCmsQMygDegUIARC-AQ</a:t>
            </a: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t>https://www.google.com/url?sa=i&amp;url=https%3A%2F%2Fwww.youtube.com%2Fwatch%3Fv%3DwDvKkkIdEsw&amp;psig=AOvVaw3fiAXIqRSuH7DfIwMQJitk&amp;ust=1649635439171000&amp;source=images&amp;cd=vfe&amp;ved=0CAoQjRxqFwoTCIjTwYeZiPcCFQAAAAAdAAAAABAD</a:t>
            </a: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t>https://www.google.com/imgres?imgurl=https%3A%2F%2Fwww.cisco.com%2Fc%2Fdam%2Fassets%2Fswa%2Fimg%2Fanchor-info%2Fwhat-is-iam-banner-628x353.png&amp;imgrefurl=https%3A%2F%2Fwww.cisco.com%2Fc%2Fen%2Fus%2Fproducts%2Fsecurity%2Fidentity-services-engine%2Fwhat-is-identity-access-management.html&amp;tbnid=EFn0ZrwjRH4dYM&amp;vet=12ahUKEwiEn7SKl4j3AhWWEFkFHQq9Da8QMygCegUIARDaAQ..i&amp;docid=RqLxEkSy0xYhFM&amp;w=628&amp;h=353&amp;q=Identity%20and%20access%20management&amp;ved=2ahUKEwiEn7SKl4j3AhWWEFkFHQq9Da8QMygCegUIARDaAQ</a:t>
            </a: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t>https://www.google.com/url?sa=i&amp;url=https%3A%2F%2Fblog.aquasec.com%2Fwindows-containers-gcp-kubernetes&amp;psig=AOvVaw0n2N5PK6OYwqkd93aCLihK&amp;ust=1649637301977000&amp;source=images&amp;cd=vfe&amp;ved=0CAoQjRxqFwoTCICyj4KgiPcCFQAAAAAdAAAAABAD</a:t>
            </a: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sym typeface="+mn-ea"/>
              </a:rPr>
              <a:t>https://cloud.google.com/blog/products/storage-data-transfer/google-cloud-launches-backups-for-gke</a:t>
            </a:r>
            <a:endParaRPr lang="en-US"/>
          </a:p>
          <a:p>
            <a:endParaRPr 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t>https://www.google.com/imgres?imgurl=https%3A%2F%2Fwww.gstatic.com%2Fbricks%2Fimage%2Fb453d3e462abf6cfb021b92471e2a00e5dfe0b89a85749aa987afb39052c8bcd.svg&amp;imgrefurl=https%3A%2F%2Fcloud.google.com%2Fkubernetes-engine&amp;tbnid=NbixgjvSG92lNM&amp;vet=12ahUKEwipp5Lo2Yj3AhULF1kFHSilASIQMygAegUIARC4AQ..i&amp;docid=ubRUDqahKT5jJM&amp;w=759&amp;h=437&amp;q=google%20Kubernetes%20engine%20cases%20in%20%20%20GCP&amp;ved=2ahUKEwipp5Lo2Yj3AhULF1kFHSilASIQMygAegUIARC4AQ</a:t>
            </a: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t>https://www.google.com/imgres?imgurl=https%3A%2F%2Fwww.gstatic.com%2Fbricks%2Fimage%2Fc3090eeb95226d96dd4c26719dda7cffcae6748a70b501751bea6c6416e68a70.svg&amp;imgrefurl=https%3A%2F%2Fcloud.google.com%2Fkubernetes-engine&amp;tbnid=f0ZVpaVPITavmM&amp;vet=12ahUKEwipp5Lo2Yj3AhULF1kFHSilASIQMygCegUIARC8AQ..i&amp;docid=ubRUDqahKT5jJM&amp;w=766&amp;h=540&amp;q=google%20Kubernetes%20engine%20cases%20in%20%20%20GCP&amp;ved=2ahUKEwipp5Lo2Yj3AhULF1kFHSilASIQMygCegUIARC8AQ</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t>https://media.datacenterdynamics.com/media/images/Google_Compute_Engine_logo2.width-358.png</a:t>
            </a: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t>https://www.google.com/url?sa=i&amp;url=https%3A%2F%2Fwww.cloudsavvyit.com%2F5200%2Fhow-does-googles-serverless-app-engine-work%2F&amp;psig=AOvVaw364pez7Jo8uG9Ag1Hwbw1f&amp;ust=1649639008385000&amp;source=images&amp;cd=vfe&amp;ved=0CAoQjRxqFwoTCKjiqcumiPcCFQAAAAAdAAAAABAD</a:t>
            </a: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t>https://www.google.com/imgres?imgurl=https%3A%2F%2Fi.ytimg.com%2Fvi%2F-7ml51INtEM%2Fmqdefault.jpg&amp;imgrefurl=https%3A%2F%2Fwww.youtube.com%2Fwatch%3Fv%3D-7ml51INtEM&amp;tbnid=AGfj0OBpVjJU7M&amp;vet=12ahUKEwjpto-Q2oj3AhU5D1kFHYdFBswQMygMegUIARDUAQ..i&amp;docid=wUUlt5-morrY7M&amp;w=320&amp;h=180&amp;q=google%20app%20engine%20in%20%20%20GCP&amp;ved=2ahUKEwjpto-Q2oj3AhU5D1kFHYdFBswQMygMegUIARDUAQ</a:t>
            </a: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t>https://www.google.com/url?sa=i&amp;url=https%3A%2F%2Fstackoverflow.com%2Fquestions%2F53773406%2Fdifferent-app-engine-applications-in-google-cloud&amp;psig=AOvVaw364pez7Jo8uG9Ag1Hwbw1f&amp;ust=1649639008385000&amp;source=images&amp;cd=vfe&amp;ved=0CAoQjRxqFwoTCKjiqcumiPcCFQAAAAAdAAAAABAK</a:t>
            </a: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t>https://www.google.com/imgres?imgurl=https%3A%2F%2Fwww.kreyonsystems.com%2FBlog%2Fwp-content%2Fuploads%2F2019%2F04%2FMost-Popular-Programming-language.jpg&amp;imgrefurl=https%3A%2F%2Fwww.kreyonsystems.com%2FBlog%2Fthe-most-popular-programming-languages-according-to-google%2F&amp;tbnid=lKVneva1pxGjeM&amp;vet=12ahUKEwjjoZGJqIj3AhUaM1kFHVo5AN8QMygAegUIARC5AQ..i&amp;docid=0v6r4ropRL-GiM&amp;w=700&amp;h=450&amp;q=Popular%20programming%20%20languages%20GCP&amp;ved=2ahUKEwjjoZGJqIj3AhUaM1kFHVo5AN8QMygAegUIARC5AQ</a:t>
            </a: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t>data:image/jpeg;base64,/9j/4AAQSkZJRgABAQAAAQABAAD/2wCEAAkGBxITEhUTExMWFRUWGBcaGBYYGBgaGBcYFxcXHRcaHxgZHSggGBslHRgYITEhJSkrLi8uGh8zODMsNygtLisBCgoKDg0OGxAQGy8lICYtLS4tLS0tLS0tLS0tLS0tLS0tLS0tLS0tLS0tLS0tLS0tLS0tLS0tLS0tLS0tLS0tLf/AABEIALMBGgMBIgACEQEDEQH/xAAcAAABBAMBAAAAAAAAAAAAAAAABAUGBwECAwj/xABOEAACAQMCAgYFBgoIBQIHAAABAgMABBESIQUxBhMiQVFhBxRxgZEjMlJyocEVM0KCk7Gy0dLwFhckQ1NUksI0YmNz8VWjCKKzw9Ph4v/EABoBAAIDAQEAAAAAAAAAAAAAAAAEAgMFAQb/xAAzEQABAwIDBQcEAgMBAQAAAAABAAIRAyEEEjETQVFhgQVxkaGxwfAUMtHhIvEVM2JCUv/aAAwDAQACEQMRAD8ArGiiitpZKKKKKEIooooQiiiihCKKKKEIooooQiiiihCKKKKEIooooQipj6MODdfddawykGG8i5/Fj3YLfmioaTV4dD7BLGyjEmzyHW4AJYu42QKuSxCgDA8CaXxOJZQaC+bmBAlM4aiarrbrqT0UmtL1JMhcgrjUrKysM8iVYA4ODg8jg1u7kOq9zZ+ykm9p0C8MvJtpx9ua0DhakZreK7UVnQaNBrQkJdYorOk0YolCxXe2tWkzjGB3muFPPBvmH633Cq6zi1shdCTfgh/pL9v7qPwQ/wBJft/dS+7voo8dY6rnlk8/dWv4Rhyq9YuXAKjI7QPLHjypba1YmPJSgJF+CH+kv2/uo/BD/SX7f3U4euR6+r1rr+jnflnl7N60h4lC7aFlRm32BGdufto2tXhz03cUQEzXkLREauTbBhyz4eVc6cek34ofXX9Rpupmi8ubJUSEUUUVauLzTRRRVizk78K6M3lyhkgt3lQEqWUDGoAEjn4EfGtrvoteRCVpIGQQpG8moqCqSsyo2CcsCyMNs8qfPRDI34ThXJ06ZtsnGeqbu5UdBL5l4dxSVlWYrHZ9mYGRD8rJsyk9ob5xyqh9R4JAi0eZTDKbXAG+/wAlCqwTVvtwa1a7dxBEJDw6CeOFIFkTrHZxI622pRIQAuFz353NQD0gRxrP8nA8GYELo0PUZk7Qd1hyerRtIIXPPPtJTrh7oAXH0C0TK48R6L30CdZNbSogxlyvZGeWSOQ8zTNV49JLTMnE/kJIRJZANeOxMDBY0+TCEABiCV1AsRg+ymDivC7WOx7FqZEaw6xJktAxWfQW617vXlACDmMqAB8KqbirXHgpuw/Aqr0QkgAEknAA3JJ5ADvNZliZWKspVlJBVgQQRzBB3B8qte6tERrO4jtIraNLu2ieG4tOrmDN2Cyz5/tC7l89xVW7sVDvSUsv4Qm6yBIe2+jTHo61OsfErH+8Y979+PKrWV8zohQfRytmVFqKKKvVCKKKKEIooooQiiiihCk3o+4L61eIGGY4/lH8CFI0r72xt4aquLikbiSOVV16CwKAgHDgdpckAsMciRsW9hZPRdwXqLQSMMST4c+IT+7HwJb8+pYyHNY3aralRrdm2YOnKCPda+AysnMYke6jsvE1S5RplaFXQxxl9PbYsrEHSToxgY1c9Tcu94f8ZH+d+qteJ8OSaNopV1K32HuIPcR41z4daaRGqszLECupzljgY38axaVMmswBpDgRI5Ai/Hvn9DRc6GOJIgg35wRCdaKKbOLl2KQx/OkJ+A5+791esa3MYWSsz8aiU4yW+qMj4mua9IIc76lHiRt9hJFNy8DZn0LLE2FZmKsSFC4Bzt50RcELB262LQhA16jpJIBxnHmM0zs6Ea+v4UZKkikMARgg8iOR99O3CfmH633CoL0ZuSsrQ5ypBZfAEHfHkefuqdcKPZPt+4UjimFgyqbbpivJI4713uB2GjAjLLqXuyMYO+dXx86TcbAaVHi2CW6yJtjZJMjbu2zUyKg8xWcVFmKykOi4Ea28I8eK6WqE2Th7pJmziUTt56ApUD24U116OzKs6xRFZoyGOvRpePY8yR7vf3cqmOBWAoHdQ7FhwIy2iBew1jduB4jmgNTV0m/FD66/fTbTj0mPyS/XX9RpuqWG+zquO1RRRRTCivNNFFFWLOW8chU5UkHxBIPxFYVyAQCQDjIB2OOWR31N+gPCRNa3si2kd3PG1uIo5DgYdmEm+pfyRnn3V3410PtnubnqZkt47eCGWde3MsUjlutQMpLHSAGxvktjbupNZocWn57q4UXFoIUEE76g2ttS/NbUdS45YOcjmeVayysxLMxZjzLEkn2k7mpdw/oVFIIS18sfrUkqWgMEh65Yn0h23HUhjpwDk9oeytLDoRlY/WLlbd5rh7eKMRNLqeOTq3JZSNAD5GfZyzXdrT+D9Lmyef7UWluHYYZ2Yc8MxIz7CaBcOEKB3CHcpqOknxK5wakrdEo0immmvFiSG7mtMmGRy7xAkFQhONWDsdhgnJ5VmTogDZSXcc7t1UayMr20sSMrEBtEznEmPIb++ubWnH63+C7s6k8+9Rma4dwA7swXZQzFgo8ACdh7KxLKzHLMzHGMsSTgchk91Ti49HkaNMjX6h4IRcOPV5MCHALNqDbsN+yM5wOWdk/9Aw0yIl2piks2u0mMLL2FIypj1EjZgc7+yjbUuPl+kGlUP9qF0VO7XoBBI1sqcQB9bR2t820gLmIEuGGvCAYG5OTnl487Hoy9xb8Oi1QR+sTXSa1hJlBjLk65NY61exhRhcDHOjbs+dfwjYPUIoqWy9CwyQtb3SzmS79UYdU8Yjl0FicscugAJzgVpxnonFFbzzxXYnEE4gdepaP5TOGwWYggeI5+Xf0VmEwCuGk8XhRWiiirVUinnolwY3d1HD+STqk8o13b2Z2X2sKZquD0RcF6u3a5YdqY4XyjU/7myfYq1F5gKym3M6FPVAGw2A5Cs05x8PXAznNb/g9PP40lt2LQhNBrnDEFBA7yT7zT3+D08/jR+D08/jUM9PMHRcb4XZMQmmm3iExhlinA1Bchh5MMfeaeOLQdUodeWQGB8D3g+NJpIwwKkZB5imKbwbxI09ioEKPwXdvHIGj9YQYO4KagSRgY5FcZ5+VK4ePRCWSXTIuo/MUpocaQO2COecnI8a4z9Ht+w+B4MPvFc16OsT2pAB/yjJ+3YfbTzjQfdxm0b9FESk3R+PXctIBhUB5cgWOwHuz8KlscrLupxSWztEiUIgwB8SfEnvNKKVqHOZiy6LJR67J9L7B+6ultdOXALbE+ApHQrEbg4PjVBptiwUpS7iPENJ0R7v8AYo8T5+VJfW5QPnk+5d/srhHGF5e0k8yfEnvrehtNrRoiVwnkLkFjkjl5e7lWK6SL31zq9sRZRRRRRUkLzTRRRVizk52nGGS0ubTQpW5MJZjnK9S+oYHI55HNb8G421vDcwqikXMYjYnI0AEnIA5netbPgzSWtzdBlC25hDKc6m659C47tjzzSey4XPMCYYJZQOZjjd8e3SDiqyGGZ6/PBWAvER0T9wfpm0EUKNbRTtbM7W0jlwYTIctkKcSLnfBxyHgMPPRDpCuiNrue1KxXLT4mjmNwjM2t2i6saWLsSQPySc4OwqD23DJ5PxcMr9or2I3btAZK9kfOA3xzxRDwyd2ZEglZ0zrRY3Zkxz1KBlffUH0mGdymyq8RvTnxvpEZ4poAgEcl7LeBie2DKHUIRy2VvjTjxXp5JPFNGYEVp4VikcPKfmY0lIydEewOwG+efjGZLGZdeqKQdXpL5RhoD/MLZHZDd2efdXSLhFyz6Ft5mfAbQInLaTybSBnSfHlUtlTEcr6rm1qTKfL3ptLJJcyGJAbm19VYAthVxjUPFvKswdNpV6rESHqrNrQbtujae2f+bsjblTBFwydpDEsErSrnVGI3Mi4xnKAahzHMd4oXhk5cRiGUyMMiMRvrK+IXGSPPFR2NL4f2jaVPgT5YdMZInsGESH1BZlQEn5Trhg6vDHlW3DumskItAIkPqss8q5J7Zm15B8ANZxjwFMcPCbhnaJbeZpE+dGsTl1+sgGV94rrwPg0lzcpbKCru+k5U9jBwxYcxp3yNvDapGnTIv69/5KBUqaeycLLpPIqRxLpixei863tNoYroIKD5yAHJA3OMU/8AS7j0BspIFa1aa4uRM/qqyiMADLO7S85Gb8kch8THON9G3juntrdZ7goMn+zyK2zMpITtEpsMPyOfKmqOxlYsFikJUhWARiVZjpVWAHZYtsAdydqgKVMkOHf88FI1KgBaUmoraRCpKsCCCQQRggg4IIO4IO2K1phLpfwPhjXNxHAvORgM+C82b3KCfdXom2t1jRY0GFRQqjwCjAHwFVz6HeC4El2w55jj9gwZG+OF/NarMql5kpygyGynDjN2YoHkXmAMe0kAH7aauD8LkdY52uJdTYYrqOkjOdPPwp7vLVZYijcmGPZ4H3Hemnh/CbmIqvrAMSkHTp3IznGeYHvpSk8Ck4AgOneJkRoLFMHVaTdJkEyqCerw2rsNq1DljyrbinSJUdFQ/lr1mVPzCATjzwRTu9iplWU51KpUb7YPPai8slkKFs/JuHXB7xyz5UB9DM3+JiL33+Hzpchyb+L3KyWutc6SVxkYOzY5H2VxpZ0j/EH6y/tCkdTo/bbiUFFaO2K3pn6TyMttOUJDCJypXOQdJxjG+aXx1V1OmMliSGzwneraDA519AJTgTWjL4HB8R/O9QyFL2MW+XJMk+VRpHYBOpOzvjJBbJxg42pHm8lECJJIJGN5k9a6qCsg0EnB1Ku+ARuKwxhHF2bOO+T/ANb5/wCY1id9k+awAjL08PyrDtps5B+cOfn4Gu9ILcESKCcnRhj4kY3+NL63Oz67q1AOdrp3xv8ABI4imGPgd6KKKKdVCKTsMUornKK603XCudFFFWLi800UUVYs5TDolJA9hf2stzFbvM1qUMmcHqpC7cgTyGPeKd+inqdqCTfRu6XMTHFxcRQmLSpZ0SNflpdWVKsMYXfA510ikkAAknkBuT7B313FhN2/kpPkwC/YbsA8i23YHmcVQ+lMybHuV7KpEQNFO73pHGsFwIbko78XeYdW7KWtyPn9nGUJA+ApbxXjtvM3Eo4bowGae3kjuEWUiRUijBjDQgtq1K2B3knHfVXU48I45c2pY287xa8atJ2bGcZB22yd/M1H6YAW+acjw3qQxBJurG6U3ELXXGraS4ihedLHq2lLBCYUV3BKgnOGXbBO/ka4XnE7Ka6lkF2NrS2WLM89tDIylusDvGNYKgghMbknbwrdVlnk2Ek0rknYNJI7cydssx5muLAg4OxHMHuoGGtc/IA9l36g6gK0eK8ftpZeIrHddT6xFZ9XdKJSA0O8iFkGtdQ7OTz3B32LjxfikEV7NFNIoeXh9siSyNLGpZWdmV5I/lItYIJPlv4GqeFcXuLZi1vM8TMMEqcZHmORpPdXLyO0kjs7scs7ElmPmT5YHsAqP0t4m3mj6i3NWZZceDXEqS3NiIXjto5dNzdIWWEvpaO5065JFB3ye12Rnmai3RviMMHFklSZxbid/lXLBmiLNu55tq2Jzz5kZqLUVa2gGzfUQoOrExbQyrCteOrNHxGEXvq88tyHiuJZJFVoElbTGJVyyBQSwXl2sDvwt4r0tg1cWkt5ykkiWSRSLlHmeJmErrjcbHGfAZqsKKj9M350/C79Q7gt5HLEsxLMxJJJySSckknmSSTmuljaPLIkSDLuwVR5scD3VwqxPRBwXXK90w7MXYT/ALjDtH3Kcfn1eTAVTG5nQrO4Tw9LeGOFPmxqFHnjmT5k5J9tLKKKXT6drGfUMEcse/8AnFcG4ouohRqA5tnbPgPGm9idJUEgNjOOZA7s91Rn0hXckVhKYH0SqEZdJwwVJY+sIHgAd/bvVGxEklSzKcfhIfRPxo/CQ+ifjVMcA9LmFC3kJJH95FjfzMbEY9x9wp4ufSzYr81J5PYijH+pxXdkzgobQKw+IzGUBeS5BPicch5CuVQbhHpSsZpFjYSQliADIF05PIFkY6faRjzqc1Y0ACApTKK5yL310oqvEUG16ZY5TpvLHZgk9au4AyTXdlzSe2jOpmI78LnwHMj21553ZVQVRTmx/wDUaRxHHr1stEYtpYXcNyzaxHJcjBOwHgP3039KuPrZxByhcs2lVzgZwSSTg4GB4U9VBvSx+Ih/7h/YavRYei2k0U26LNqPL3ZikX9Zrf5UfpT/AAUf1mt/lR+lP8FMs/B7ePW2es0+qfJgurL18OptTFNJ7W40k+BpS/ALd+u06o+puZlbL6v7Nb9WJW3Hz/lA3xq3OxRTg3pOYDPqo/Sn/wDHU74ZfLPBHMoIWRAwB5jI5HzFVH0q4KsIJjV9AkuULHJAEcpRAWxgHHxqzOhH/AWv/aWiQRIXE6UVlqxVi4vNNFFFWrOU56EO8XD+I3FsM3cfUKrBQzxxO/yjKCDjI1ZP/ID3V04DxGeez4tJcSPI/qkQDPz0CSUjfG4yW39tQ7hnFJ7Z+sgleJ8Y1KcZB7iOTDyII2FLn6V35laY3UhkaPq2bYZjBJC4AxjLMeXeaXfRLp0v4jkmGVQANfm9TD+idl1nqXVv13qPrXrnWtjXvt1PzOqztnn3c965cJ6KWslxYo0baZ+HC4kGtxmXSSSDnYZxsNqh/wDSS89X9V9Zk6jGnq87afo5xq0d2nOMbYxXa26W38caRJdSrHGCEQEYAIIxyyy4OwOQNsYwKjsq3/188FLaUuHkpz0G4fa203CSYTJPdJJL1/WsojPVt2FiHZfCnBzuM58qrO//ABsn13/aNOHDOlF7bxiKC5kjjU5CKRgHOTjI2Gd8cjk7U0uxJJO5JyT4k86sp03BxLjP9qupUa5oAWtFFFXKlFFFFCEUUUUIW8aFiFUEsSAAOZJOAPjV23dm/D+FaIW0yRqhLgA5dpF6w7g88kDyxUB9F/BzNdiUjsQYb8/8n4YJ9oFWl0zTNjcfUJ+BB+6qHPBcWjdr6+icoU8rcx3/AD53Jq6NcM4ld20dwvEQgfV2TAhI0uy89s/Npz/orxX/ANST9AlKfRY+eFoM8mmHs+UY/fUiS1yxXVKMd+sb+7nSxqOzETEckxCin9GOLf8AqMf6Bf3VG+nfQ/iZt+vNys7QamCJEFYqw0yAYHaGnmpzkAirSayA/vJD+fXJ7bAzqlO/LWvx3qIrScuby90Ftl5GzXCSTPsqcemDg4t74skeiKYBhjGNY2kG22c9o4+lUDqzNNwqRTym6KnfRTp9xASxwNchlkdUDzDXoLHAJbGrTkjOc1BKyqknA5nljnnu+2uaaKa9M/gXjX+Ys/8AS/8ABR+BuN/41l8JP4KmC2G28kmfrVhHSIlWc7gHtEnxqG0cdDPRThRD8E8b/wASyPuk/hrB4Xxz6dj/AO7/AA1NPwhF9MfbSiNwwBByDXDVqDUeSICrDo7x27e+ltZ+qPVK+oxq3zlZRsSeXa8KU9P+DTXMCCEBmR9WnIBIKkbE7Z3FNXQo6+JX8n/PJ8GmYj9mp7TXNcXn2XUpKtnOdJHM6gcAbcz3CnteiXECM9Q+++7oOfPILZye/NT/AIF0Migne4dutkLMUyuFjDEnYZOW3+d8AN6lFTL+CFTMnRPiRUr1LkHu6xMEnvOXxVqdHLFoLWGF8Fo41Vscsgb4PeKcqKiTKFxk51rWZOdYqY0UV5poooq1ZykvRjgcEkFxd3TSLb2+gFYtPWSSSNhVBbZRnGSfpd2DWkXBUu5ZDYq0UEcYeV7qRFWI5YEmRRjSdsbE5Dd1Z6McfihhuLW5ieW3uNBYRsFkR421I66tic42PgPMFVZccsIhc26xXZtLmKIOWaH1hZYpHZWUD5PTuuxPdS7i8OJvy4Rv66phoYWjTnxn8JL/AELu+tliPVAxRCYuZVEZhY4EiyHslOZyccjSr+r28zhXtnLRdbGFnQmaPGS0Y5sOW5AG/OlN100hPXokMixNw8WMAJUuAoOHkOcd++nPIV14b04hjmspDFKRbWfq7AaMs5XGpct8324PlUc9fh5KQZR4pp4d0JuZkhdHtx6wpaFHmVZJdOdSqh3LDGfDcb0lg6LXLLbsAo9ZleGME4IkRirBhjs4INTFOL2lra8HmmWaSWCKYxpE0YTVqUYk1doDOkgjwOxpt4Z01txHb+sQztNb3UtwpiMYjYzSF2B19oYLHAA3wNxnYFSqZIFu5dNOmLEpvm6HlbGa6eeFXhuJYWQyoB8ir61HeZSydlObKQe+u/Feh8jTyJDFHAsUEMsge4BUK43cyOAAMgkjuA88VxuukdvLbXkEkcwM15Ndwshj7LyKwRZNX5IyM6cnnjluv4l02hka8IilHrFpFbrnR2Wj1ZY9r5pz3ZPlRmrax8t+0ZaSaW6FXQnWDMJ1QesdcJB1Ag3+UMmPm+eO8HlvSHjnAJbURGRo2WZWaNo3DqyqQNQYbYOQR7e7lUt4J0h9Ykhgjt2lX8H+pzRmSKJnA+c8bO2M77A4J322pB6SXiUWVtHs1vAVdC6SNGXYFVd4xpL4XJA5ZHcRXWVH5w1yi+kwNLgoXRRUp9HPBfWbxNQzHD8o/gdJ7C+9sbeAamCYEqhokwrV6DcE9Us40IxI3bk8dbd35owvupb0mTNncj/oyfYhpzpLxVNUEo8Y3HxU0utACBCbfRDJnh7j6Msg+Kof91TGBflGOPHfRjvH5XfUD9C7/wBjuB4TE/GKP91TuDHWtyzv9LPMeO3wpWp9z/nBTCVMgPMA0mvEUKWIXCjOCoP85rvKpO22PPP3UmntmOwCEEb51UrBJgW56eimCBEqtOnPDluZ7JHXUnXsWGNsLE74PkSoHvqoen3Do4L+aOIBU7LBRyXWisV8hknA8CK9BXkZOtclSQRkcwcc/aK83dI451uphcktMGw7H8rYYIxtgrgjyxXMISXHkPdOY5oawW138IGibak3o44QbriNugBKowlfAzhYiG3HgWCr+dUZq/vQXwNLa2a6l2lucaOyezCvze78o5b2BaddpZZoCtKK4ycaXHmVwK2ZAWOQDsOftNENwrZ0nOPIj9YrjNCxfUunIA3YEnm3gaogTwViUdUv0R8BWI8AeQLfrNYhD76yp8MAj9ZpLxSXRbTP9FJW+AY1xCq70Vdo3Up/KaP7esJ/XVgVB/RPHi2lPjLj/SifvqcVou1KgiiiiuIRRRRQhcX51rWW51irAorzTRRRVqzkUq4bw6W4kWKFGkkbkq8/b4AeZ2FcreFnZUQFmYhVUcyzHAA9pr0f0B6Ix2EAGA07gGWTxP0Qfoj7edVVqopjmraVPOVDejnocTAa9lJb/Ci2A8i5GT7gPaamVv6OuFoMC0U+bM7H4s1Suk11exR46yRUzy1MBn41nmrUcdfD9J0U2NGiiXEfRbwuQHTCYWP5UbsD8GJX7KrXpf6L7m0BlhPrEI3OBiRB4lfygPEfAVfiOGAIIIPIjcH310rrMQ9p1nvXH0WO3LyBRVp+l/oUsJ9dt1xGxxMg5IzHZwO4MdiPEjx2qytGm8PbISL2FhgoIzzrAGKzRU1BFXj6MuCer2YdhiSfEjeIXHya/wCnf2saqnodwb1u7jiI7GdUn/bXdvjsv51egwKqqHcmcO3/ANIrSVcqR4gj4it6yKrTShvoTk+Rul8DGfirD/bVjQN8owz47a894/J7qrT0OdmS+TwEe31WmH3irMhzrbnjfnpxzHhv8aWrfc75wUglTDNJ3wDjJ/1YrtKdv/H30y3/ABcIcDcjmTjH2c6zsRUYwS5X0WOcYai+4drbUrKM8wT9uah3SfoZa3MoNwmXQY1KxXIO4Bxzxnb2mpA/HZO7HwFIpr1mJY7k9/8A4pE4ymLtmen5WlTpvjLUgtUVT0acNyMxvzH96/76syEhAoUgBcAL12wA5DGOXlUaFyRvilY4xL4/Yv7qvodpsbIqAmef7VOIwmaNnAUmjuZGGVVSPEPn7q2lkbXhQpOkHBJHefKm3h/HkYhXAQnvHL/9UtutWvC6vmjZWUd7dzc6eo1qda7PfzlIVKbmGHJZEWx2gAfI5FMfTOXTw67P/SlH+rK/fTvFbkYJdz5EjH2Co16S5dPDLjzKL8Zlz9mataJcI4hVlMXo0jxZA/SkkPwIX/bUqqP9AotNhB5hz/qkY1IAKeOqiiuU06qMsa4TTsDjGnyI3+2klwNRBJ8B7Kxa/bDBLaQJduJ09Z9E9TwLrF+nmnVGBAI5GhmwK5oDgAch7vtO/wBlYdMfz95rQbVe4fxb13dOXUHklixoNz+evArkXrbVWqD+fbXSp4Y1XAvJF+X9ea5VyNMALzTRRRWgshWD6FOECa+MrDK26Fh9d+yv2az7QKv6qe/+H7H9t8f7P/8Aeq1re/icZSVHGQMqykZPIZB5+VZuJnaHlHpPun6AhgUY49xW9kuzZ2XVoyRiSSWXOO0dlAAP6j7sbt8XSWe0l6viUCYflcRrkNjx+ljwGCB+TUh450dhmlSXrJIZgNIeN9DMu50+eNztSZeiyrnrrueaNsK0czq8ZyQANxlWyRgqQc4qdN9DKA4Wi9rzxBHuFB7apJynfbQjqD7dFkcIdw72lwscT4aPRllyRhtlYADO457k7Uq6IcUkngzLjrY3eNyvzWZMdoe0EfbUSboOFldbTibQoWw8IOpgScYOmRfYMjPtqccA4PHaQrDFnAySW3ZmPNj5n91RqFmSAZNotB4XO/dxvwXaYfmuIHfI6Dd5dd3fitgk8MkLjKyIyn2MMZ9o515Turdo3eNvnIzK3tUkH7RXrUyAEDIyc4Hecc68u9Msev3mOXXzf/Uap4M3IXMULApmoopx4Bwtrq4igX8tsE/RUbu3uUE08UoBNlaXol4L1Vs1ww7c57PlGpOn4nJ9mmp3XOCFUVUQaVUBVA5AAYA+FdKWJkytBrcohFAoooUlCPRedN/fJ5SbfVmI/wB1WdHGAxbbfwXB+PfVTdFOJw2vF7tppFjRuuGpuWoyowHwz8KsMdM+Hf5uH/Vil6wdmsNw9lIJdxe7SOJ5GIGAdz3eJ9wyfdVVT9N4CxwkpHccLuPe2alPTvjcM1jOYJUlCo+ShBAOnYHHfgmqF61vE/GkmYSliHu2gP8AGBw3An1HgmNs+ixuXffzhWb/AE2g/wAOX4J/FR/TaD/Dl+CfxVWPWt4n4mjrW8T8TVv+JwvA+JUfr6vLwVnf02g/w5fgn8VH9NoP8OX4J/FVY9a3ifiaOtbxPxo/xOF4HxKPr6vLwVv8H6QQ3DFV1KwGdLAbjvIwSKnPA7/UMMpZ0AAIAJ074/XiqV6Dtm6jPirfsGrNspgjqxGRnceXfWbXbTwWLAbOUgT1J/CbbOIoSdd3gp9UD9Ls2mwA+nOo+Gtv9tS+K3QEFVXyOo/uqA+muTFtAp75Wb4I38da1KNoIWduTr0Vj02dsP8ApRn4qD99OoNJ+HxaYo1+iiD4KBSim1FLdcco0yDfuPL4Hupk4pZNGQvMMdj93kaXVkyEjBOR4eFZ+K7Op1jOh4/PfTyTFHEupW3LFJpT+6u7tSZv59/8mna5hhPG358lTTH8gsrW1YrNXMblaAouMmV5poooq9ZisL0J8UEV60LHAuIyo+unaX7NfvIq2rfhM+mPLJG0caR5jZm1BSpLElVzjTsuMdpt9680Wtw0brIjFXRgysOYZTkH416T6DdLIuIQBwQsqgCWPvVvED6J5g+7mKSxTCDnHVN4dwIylJI+HyyxSoSYwUZcO82GPVOpb5QBgNTKTtjY7k7la3Cp2l1s6KnY7AkZh2JIHGxUbgRuM531ZwuTT7dWqSAh1DAqVIPerYyPfgfCsNZRnVlR2yS3mSgQn/SAKULymcgTRDw+URRw5jAj0BZAxLNoIOShXAYgavnHJrjFwy5CHQyZIK6eulZd49Jk1lSxYnB08ts5ySS9ixj7PYHYIZf+VghQEfmEr7DXa3hVFCKMKowB4AUZijKFHpoGtme6mYGOJJmL63LMCAQvVkaV0hdIIOT7Sa82Xdw0kjyN852Zj7WJJ+01aPph6aLJmxt2yoOZ3HIsp2jB78Hc+YA7jVUVoYZhDcx3+iSruBMDcirU9DvBsLJdsN2+Tj+qD2297AD8w+NVrwyweeaOGMZeRgq+0nmfIcz5A16S4V0fMEUcSFQsahRzycDmduZ5+01OrUa0QSu0GSZWSabLu7mBOgKR499PN5Z6dGpuyThjjlttnyzTXdKA7AHIzsa872ljHgRTMQd2ptPh7jktvB0Wm7hPoL+vtHFJY724zuq/z7DTup2Fc7SzRo3dmwRnAyO4Z9+ae47FMDbu8TU+zqtWCariQQCLzxUMYGTDBEE+gVdcW9H1tPM8zTTq0h1EKyaQcDkChP20i/qvtu64uPjH/BSlumizXjQRIoiy6rJqOW0jYgdwJBxucinOOQjkcVdie0nYeoGOZz13fNyKWEbUbmDvJMPGOBJZ8PuYkd3BV3LPjOSgGNgNtqqOrp6Xzl7W4J59U/7NUtUuzKm12r+Lp8lXjWZMjeARRRUntuBRmEM2SxXOc8sjOwrTLgNUioxRW0iYJHgSPhWtSQpf0F/4mP6rfsGrJqqujt2YnEgGSiE48RjcfDNWhaXCyIrocqwyP58a8520w7UP3QB1En0WzgHDIW9fQKOcQ6CSzyySwyxorHOllbIJG5yO4nJ99Jj6Nbz/AB4CPz/4amDSTKPkJEjYkZLoHGBnuPfS2PiEgXDOHPiERfhgbfbV9DtZjKDQ8kuFoHLQyYGkb1VVwb3VCW6J3xWKaYLw6tzseeTUd4x6QoIJdKr1qKDqdWHPwUfl/EUzQx5r/wCth53+BVvwop/e7yU5oNOMNpGyqwJwwBBB7iMjnXC+to0XLMw8BsSTTRxFMCXGAlQ0kwE3Mc1zXn/PurR5vAbefOiCQE6SQueRPL2Z7qUPaOGq1GtDrTN5F93pHcUz9NVYwmF2opVJw6QDOAfYf31w6hvCtQVG8UpC8zUUUVes1FLeE8UmtpVmgkMbryI8O8EciPI7UiooXVdHRz0xRMAt5EY275IxqQ+ZT5y+7VUyt+nnDHGReRD6xKH4MAa8y0Us7CsOlle3EPGt16P4l6SeGRD/AIjrD9GNWYn340/E1WnS/wBKlxcqYrZTbxHYtnMrD2jZB5Dfz7qruipMw7Gmde9cdXe4QiiiukMTOyoo1MxCqBzLMcAe8mr1QrM9CPBQZnvHXsx5jj+uw7bD2KQPzz4VdqsDyqM9GuELaWsVuu+he0fpOd3b3sT7sU6qxHKsqq/O8laVNuRoCXy8jtnbl4+VRi7gbUT1ZUHuA2FP6XZ7xXZbhT349tJ18Oys2HeSZo1nUjIUXis3Y7Ifh99c/Sbx/wBVtCiHEs+UXxC4+Ub3A4z4sKmIOajnSjoba37o8/WZQFV0Pp2JBOdt+VGEw1PDkm5nXou167qsTuXn0VKOC9LnTCT5de5x88e36X6/bVgf1ScO8Z/0v/8ANan0RcP+ncfpB/DT9c0K7ctQT6juPzmqqb30zLSo1x7i0EllOUlU5jYAZw2SNhpO+aqir6b0QcPP95c/pF/gqI8Y9FqRSlVuXK4BGpATg52JBAPLngUtQ2GCYZcYJ3jlG7u/SsqmpiXCAJAVaVOoPxK/UH7Irp/V0v8AmD+jH8VZlh0KUznQCufHTtn7KvZi6OItTMxyI9QqKtB9IAvHp7KC3Xz2+s36zXGp8nQFXAf1gjWNWNA21b4+d51t/V0v+YP6MfxVD/KYUWzeTvwrPo63DzH5Ue4KuQ3/AGZD8Iyfup/6GcaEbdTIcIxypPJWPd5A/r9tPfB+h8UepS7N1imPVgDQrjDEDftY7zTr/U1bf5u5/wDb/gqs16GLD2bv4353v817pVuR+Hynff8ApKWONzsKbL3pFbR85Ax8E7R+zYe80qk9DsBwDeXJA5AlDj/5a1PoZg/zc/wT91JUuy6I+95PcI9yr3Y5x+1vjf8ACz0N4tbX00kEsZwUJVHIIkXcOCPYRtnx8Kk1v6PeFo2oWkZPgxd1/wBLsR9lM/R/0XxWtzFcLcyuYiSFYLg5VlwcfWqwaebTp0rUbBJve55lxWAMUi4jY9aBvgjOPDf/AMUurk06jvqL2Ne3K4SENcWmRqmJ+CP3FT8f3Vq/ApDzZQPefup6e78B8aTvITzNK/4+hw8yr/rK3HyWkKaF0Biw8f3VmisU5oll5VoooraWSiiiihCKKKKEIooooQipX6L4lbidvqGcdYw8mWNip9x3rFFRqfYe4qdP7wvQNYoorIWkiiiihCzW0czeJooriErjc+Nd6KKF1FRbpX+MT6v3miiksf8A6D0TOE/2jqmWobxHnJ7X/WaKKq7H+93T3VvaX2N6qV2X4qP6i/simzpHfyRR5jbScc8A/rFFFZjRNRPH7VTN90iu7jAmndgea50qfaq4B+FJeG8ZuYvxVxNH9SR1/ZIoor15Y1rAGiNVgOcSSSVPegPpB4m90kL3bvGeYdUY935TKW+2vR0fIewViilnKaxIcUkMreNZoriFykrWiiuriKKKKEIooooQv//Z</a:t>
            </a: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t>https://cdn.hashnode.com/res/hashnode/image/upload/v1569458451294/UO5DJ2QE5.png</a:t>
            </a: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t>https://www.edureka.co/blog/wp-content/uploads/2018/03/GCP-Services.png</a:t>
            </a: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t>https://cloud.google.com/appengine/docs/images/services_yaml_files2.svg</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t>https://k21academy.com/wp-content/uploads/2021/04/StorageDatabaseServices_Diagram-02.png</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t>https://bobcares.com/wp-content/uploads/GKE_VS_GCE2.png</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t>https://www.easydeploy.io/blog/wp-content/uploads/2021/05/Google-Compute-Engine-e1620293885347.png</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t>https://miro.medium.com/max/636/1*uP9k-kBDzlzawL6Y96q6xQ.png</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BFD6EC-BDDB-DDF2-7CDD-7710832F599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7C38867-54BC-C1A9-379A-1812FCB043C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6A1F91A-B784-79D6-D3E4-877DABE7A185}"/>
              </a:ext>
            </a:extLst>
          </p:cNvPr>
          <p:cNvSpPr>
            <a:spLocks noGrp="1"/>
          </p:cNvSpPr>
          <p:nvPr>
            <p:ph type="dt" sz="half" idx="10"/>
          </p:nvPr>
        </p:nvSpPr>
        <p:spPr/>
        <p:txBody>
          <a:bodyPr/>
          <a:lstStyle/>
          <a:p>
            <a:fld id="{85F79429-DE49-44DF-B9FC-54580C4616AC}" type="datetimeFigureOut">
              <a:rPr lang="en-US" smtClean="0"/>
              <a:t>11/13/2022</a:t>
            </a:fld>
            <a:endParaRPr lang="en-US"/>
          </a:p>
        </p:txBody>
      </p:sp>
      <p:sp>
        <p:nvSpPr>
          <p:cNvPr id="5" name="Footer Placeholder 4">
            <a:extLst>
              <a:ext uri="{FF2B5EF4-FFF2-40B4-BE49-F238E27FC236}">
                <a16:creationId xmlns:a16="http://schemas.microsoft.com/office/drawing/2014/main" id="{4703C468-3BB4-D7A1-FAC5-8448C56F6B8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17F2984-B503-3AD6-137E-4C66DD587538}"/>
              </a:ext>
            </a:extLst>
          </p:cNvPr>
          <p:cNvSpPr>
            <a:spLocks noGrp="1"/>
          </p:cNvSpPr>
          <p:nvPr>
            <p:ph type="sldNum" sz="quarter" idx="12"/>
          </p:nvPr>
        </p:nvSpPr>
        <p:spPr/>
        <p:txBody>
          <a:bodyPr/>
          <a:lstStyle/>
          <a:p>
            <a:fld id="{B11493DF-9E40-4DF5-8480-67DA453A58F5}" type="slidenum">
              <a:rPr lang="en-US" smtClean="0"/>
              <a:t>‹#›</a:t>
            </a:fld>
            <a:endParaRPr lang="en-US"/>
          </a:p>
        </p:txBody>
      </p:sp>
    </p:spTree>
    <p:extLst>
      <p:ext uri="{BB962C8B-B14F-4D97-AF65-F5344CB8AC3E}">
        <p14:creationId xmlns:p14="http://schemas.microsoft.com/office/powerpoint/2010/main" val="24785156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8318DA-FAA5-041C-3C8A-74D7054A97A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5709140-016C-37FC-2021-DB32F2355F8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7003862-531C-531F-3806-F861F7FDC4C7}"/>
              </a:ext>
            </a:extLst>
          </p:cNvPr>
          <p:cNvSpPr>
            <a:spLocks noGrp="1"/>
          </p:cNvSpPr>
          <p:nvPr>
            <p:ph type="dt" sz="half" idx="10"/>
          </p:nvPr>
        </p:nvSpPr>
        <p:spPr/>
        <p:txBody>
          <a:bodyPr/>
          <a:lstStyle/>
          <a:p>
            <a:fld id="{85F79429-DE49-44DF-B9FC-54580C4616AC}" type="datetimeFigureOut">
              <a:rPr lang="en-US" smtClean="0"/>
              <a:t>11/13/2022</a:t>
            </a:fld>
            <a:endParaRPr lang="en-US"/>
          </a:p>
        </p:txBody>
      </p:sp>
      <p:sp>
        <p:nvSpPr>
          <p:cNvPr id="5" name="Footer Placeholder 4">
            <a:extLst>
              <a:ext uri="{FF2B5EF4-FFF2-40B4-BE49-F238E27FC236}">
                <a16:creationId xmlns:a16="http://schemas.microsoft.com/office/drawing/2014/main" id="{BC75BEB5-FF12-1C36-0849-5F2ABD42AF9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CF80063-7039-A53D-2BA8-18037FB2D3C4}"/>
              </a:ext>
            </a:extLst>
          </p:cNvPr>
          <p:cNvSpPr>
            <a:spLocks noGrp="1"/>
          </p:cNvSpPr>
          <p:nvPr>
            <p:ph type="sldNum" sz="quarter" idx="12"/>
          </p:nvPr>
        </p:nvSpPr>
        <p:spPr/>
        <p:txBody>
          <a:bodyPr/>
          <a:lstStyle/>
          <a:p>
            <a:fld id="{B11493DF-9E40-4DF5-8480-67DA453A58F5}" type="slidenum">
              <a:rPr lang="en-US" smtClean="0"/>
              <a:t>‹#›</a:t>
            </a:fld>
            <a:endParaRPr lang="en-US"/>
          </a:p>
        </p:txBody>
      </p:sp>
    </p:spTree>
    <p:extLst>
      <p:ext uri="{BB962C8B-B14F-4D97-AF65-F5344CB8AC3E}">
        <p14:creationId xmlns:p14="http://schemas.microsoft.com/office/powerpoint/2010/main" val="5457080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3F23C70-A5F1-821B-052C-AD4AB240F8C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706D1A2-6C04-DBE2-6016-10BCE961537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382225E-D264-7756-3ED2-17AD840A9657}"/>
              </a:ext>
            </a:extLst>
          </p:cNvPr>
          <p:cNvSpPr>
            <a:spLocks noGrp="1"/>
          </p:cNvSpPr>
          <p:nvPr>
            <p:ph type="dt" sz="half" idx="10"/>
          </p:nvPr>
        </p:nvSpPr>
        <p:spPr/>
        <p:txBody>
          <a:bodyPr/>
          <a:lstStyle/>
          <a:p>
            <a:fld id="{85F79429-DE49-44DF-B9FC-54580C4616AC}" type="datetimeFigureOut">
              <a:rPr lang="en-US" smtClean="0"/>
              <a:t>11/13/2022</a:t>
            </a:fld>
            <a:endParaRPr lang="en-US"/>
          </a:p>
        </p:txBody>
      </p:sp>
      <p:sp>
        <p:nvSpPr>
          <p:cNvPr id="5" name="Footer Placeholder 4">
            <a:extLst>
              <a:ext uri="{FF2B5EF4-FFF2-40B4-BE49-F238E27FC236}">
                <a16:creationId xmlns:a16="http://schemas.microsoft.com/office/drawing/2014/main" id="{944E98BF-B19F-7968-D017-3108FD81E14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42C2179-DE01-9C13-3354-ACD5C0880D9B}"/>
              </a:ext>
            </a:extLst>
          </p:cNvPr>
          <p:cNvSpPr>
            <a:spLocks noGrp="1"/>
          </p:cNvSpPr>
          <p:nvPr>
            <p:ph type="sldNum" sz="quarter" idx="12"/>
          </p:nvPr>
        </p:nvSpPr>
        <p:spPr/>
        <p:txBody>
          <a:bodyPr/>
          <a:lstStyle/>
          <a:p>
            <a:fld id="{B11493DF-9E40-4DF5-8480-67DA453A58F5}" type="slidenum">
              <a:rPr lang="en-US" smtClean="0"/>
              <a:t>‹#›</a:t>
            </a:fld>
            <a:endParaRPr lang="en-US"/>
          </a:p>
        </p:txBody>
      </p:sp>
    </p:spTree>
    <p:extLst>
      <p:ext uri="{BB962C8B-B14F-4D97-AF65-F5344CB8AC3E}">
        <p14:creationId xmlns:p14="http://schemas.microsoft.com/office/powerpoint/2010/main" val="33202766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34578-2151-21CD-2E13-259C3CF9F0F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8021B2F-D530-8DBA-BAE6-8CE7EAB17E4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6451F91-BB25-E3FD-00C0-67BCF960262C}"/>
              </a:ext>
            </a:extLst>
          </p:cNvPr>
          <p:cNvSpPr>
            <a:spLocks noGrp="1"/>
          </p:cNvSpPr>
          <p:nvPr>
            <p:ph type="dt" sz="half" idx="10"/>
          </p:nvPr>
        </p:nvSpPr>
        <p:spPr/>
        <p:txBody>
          <a:bodyPr/>
          <a:lstStyle/>
          <a:p>
            <a:fld id="{85F79429-DE49-44DF-B9FC-54580C4616AC}" type="datetimeFigureOut">
              <a:rPr lang="en-US" smtClean="0"/>
              <a:t>11/13/2022</a:t>
            </a:fld>
            <a:endParaRPr lang="en-US"/>
          </a:p>
        </p:txBody>
      </p:sp>
      <p:sp>
        <p:nvSpPr>
          <p:cNvPr id="5" name="Footer Placeholder 4">
            <a:extLst>
              <a:ext uri="{FF2B5EF4-FFF2-40B4-BE49-F238E27FC236}">
                <a16:creationId xmlns:a16="http://schemas.microsoft.com/office/drawing/2014/main" id="{00F9BE07-92C9-DF62-83C6-BD87DF9C882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900ACD4-071B-9DC8-A85E-DE24250B9DBE}"/>
              </a:ext>
            </a:extLst>
          </p:cNvPr>
          <p:cNvSpPr>
            <a:spLocks noGrp="1"/>
          </p:cNvSpPr>
          <p:nvPr>
            <p:ph type="sldNum" sz="quarter" idx="12"/>
          </p:nvPr>
        </p:nvSpPr>
        <p:spPr/>
        <p:txBody>
          <a:bodyPr/>
          <a:lstStyle/>
          <a:p>
            <a:fld id="{B11493DF-9E40-4DF5-8480-67DA453A58F5}" type="slidenum">
              <a:rPr lang="en-US" smtClean="0"/>
              <a:t>‹#›</a:t>
            </a:fld>
            <a:endParaRPr lang="en-US"/>
          </a:p>
        </p:txBody>
      </p:sp>
    </p:spTree>
    <p:extLst>
      <p:ext uri="{BB962C8B-B14F-4D97-AF65-F5344CB8AC3E}">
        <p14:creationId xmlns:p14="http://schemas.microsoft.com/office/powerpoint/2010/main" val="16085959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FFCDA-39FE-C085-BC43-46892FC2075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8360130-0C64-63F0-2060-8BE6D94F6D9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CD0AE32-D619-FF63-130A-0F518DD772F0}"/>
              </a:ext>
            </a:extLst>
          </p:cNvPr>
          <p:cNvSpPr>
            <a:spLocks noGrp="1"/>
          </p:cNvSpPr>
          <p:nvPr>
            <p:ph type="dt" sz="half" idx="10"/>
          </p:nvPr>
        </p:nvSpPr>
        <p:spPr/>
        <p:txBody>
          <a:bodyPr/>
          <a:lstStyle/>
          <a:p>
            <a:fld id="{85F79429-DE49-44DF-B9FC-54580C4616AC}" type="datetimeFigureOut">
              <a:rPr lang="en-US" smtClean="0"/>
              <a:t>11/13/2022</a:t>
            </a:fld>
            <a:endParaRPr lang="en-US"/>
          </a:p>
        </p:txBody>
      </p:sp>
      <p:sp>
        <p:nvSpPr>
          <p:cNvPr id="5" name="Footer Placeholder 4">
            <a:extLst>
              <a:ext uri="{FF2B5EF4-FFF2-40B4-BE49-F238E27FC236}">
                <a16:creationId xmlns:a16="http://schemas.microsoft.com/office/drawing/2014/main" id="{8272849A-E68D-7682-EE01-AF2A0BFE1CB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FB12C3B-B635-0446-34FA-EFE4D37A16EE}"/>
              </a:ext>
            </a:extLst>
          </p:cNvPr>
          <p:cNvSpPr>
            <a:spLocks noGrp="1"/>
          </p:cNvSpPr>
          <p:nvPr>
            <p:ph type="sldNum" sz="quarter" idx="12"/>
          </p:nvPr>
        </p:nvSpPr>
        <p:spPr/>
        <p:txBody>
          <a:bodyPr/>
          <a:lstStyle/>
          <a:p>
            <a:fld id="{B11493DF-9E40-4DF5-8480-67DA453A58F5}" type="slidenum">
              <a:rPr lang="en-US" smtClean="0"/>
              <a:t>‹#›</a:t>
            </a:fld>
            <a:endParaRPr lang="en-US"/>
          </a:p>
        </p:txBody>
      </p:sp>
    </p:spTree>
    <p:extLst>
      <p:ext uri="{BB962C8B-B14F-4D97-AF65-F5344CB8AC3E}">
        <p14:creationId xmlns:p14="http://schemas.microsoft.com/office/powerpoint/2010/main" val="4895076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7C9140-70DE-D1E5-34E1-BF53D547F9E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805C72E-ED56-4EBA-ADB3-F996F77B8DB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DBC21AB-4FBA-D651-759D-EF8BD2C11D9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5E31098-6849-2177-5A96-B46A51F15111}"/>
              </a:ext>
            </a:extLst>
          </p:cNvPr>
          <p:cNvSpPr>
            <a:spLocks noGrp="1"/>
          </p:cNvSpPr>
          <p:nvPr>
            <p:ph type="dt" sz="half" idx="10"/>
          </p:nvPr>
        </p:nvSpPr>
        <p:spPr/>
        <p:txBody>
          <a:bodyPr/>
          <a:lstStyle/>
          <a:p>
            <a:fld id="{85F79429-DE49-44DF-B9FC-54580C4616AC}" type="datetimeFigureOut">
              <a:rPr lang="en-US" smtClean="0"/>
              <a:t>11/13/2022</a:t>
            </a:fld>
            <a:endParaRPr lang="en-US"/>
          </a:p>
        </p:txBody>
      </p:sp>
      <p:sp>
        <p:nvSpPr>
          <p:cNvPr id="6" name="Footer Placeholder 5">
            <a:extLst>
              <a:ext uri="{FF2B5EF4-FFF2-40B4-BE49-F238E27FC236}">
                <a16:creationId xmlns:a16="http://schemas.microsoft.com/office/drawing/2014/main" id="{6C9C1D7C-8A29-7E9A-0B63-39E3DEACA6F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085F623-8A19-535F-33BB-C1D5ACFFC848}"/>
              </a:ext>
            </a:extLst>
          </p:cNvPr>
          <p:cNvSpPr>
            <a:spLocks noGrp="1"/>
          </p:cNvSpPr>
          <p:nvPr>
            <p:ph type="sldNum" sz="quarter" idx="12"/>
          </p:nvPr>
        </p:nvSpPr>
        <p:spPr/>
        <p:txBody>
          <a:bodyPr/>
          <a:lstStyle/>
          <a:p>
            <a:fld id="{B11493DF-9E40-4DF5-8480-67DA453A58F5}" type="slidenum">
              <a:rPr lang="en-US" smtClean="0"/>
              <a:t>‹#›</a:t>
            </a:fld>
            <a:endParaRPr lang="en-US"/>
          </a:p>
        </p:txBody>
      </p:sp>
    </p:spTree>
    <p:extLst>
      <p:ext uri="{BB962C8B-B14F-4D97-AF65-F5344CB8AC3E}">
        <p14:creationId xmlns:p14="http://schemas.microsoft.com/office/powerpoint/2010/main" val="1633893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B035D5-6B65-E358-A92D-3F4E9AD1BCB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817340B-4295-817C-4B5D-2A8DCC7A293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1807C70-94A9-3F72-B871-DA254112418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0144245-630F-B205-CBAB-7C270303A42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CC668BE-99C4-2E71-20EA-F2D0042F077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5F2C7A8-5FDE-DEFE-F750-B6C1E853B06F}"/>
              </a:ext>
            </a:extLst>
          </p:cNvPr>
          <p:cNvSpPr>
            <a:spLocks noGrp="1"/>
          </p:cNvSpPr>
          <p:nvPr>
            <p:ph type="dt" sz="half" idx="10"/>
          </p:nvPr>
        </p:nvSpPr>
        <p:spPr/>
        <p:txBody>
          <a:bodyPr/>
          <a:lstStyle/>
          <a:p>
            <a:fld id="{85F79429-DE49-44DF-B9FC-54580C4616AC}" type="datetimeFigureOut">
              <a:rPr lang="en-US" smtClean="0"/>
              <a:t>11/13/2022</a:t>
            </a:fld>
            <a:endParaRPr lang="en-US"/>
          </a:p>
        </p:txBody>
      </p:sp>
      <p:sp>
        <p:nvSpPr>
          <p:cNvPr id="8" name="Footer Placeholder 7">
            <a:extLst>
              <a:ext uri="{FF2B5EF4-FFF2-40B4-BE49-F238E27FC236}">
                <a16:creationId xmlns:a16="http://schemas.microsoft.com/office/drawing/2014/main" id="{53F18B44-DC4A-7431-AD05-DA59735FD25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D41232F-FAAA-B735-B893-2AF40329DDB1}"/>
              </a:ext>
            </a:extLst>
          </p:cNvPr>
          <p:cNvSpPr>
            <a:spLocks noGrp="1"/>
          </p:cNvSpPr>
          <p:nvPr>
            <p:ph type="sldNum" sz="quarter" idx="12"/>
          </p:nvPr>
        </p:nvSpPr>
        <p:spPr/>
        <p:txBody>
          <a:bodyPr/>
          <a:lstStyle/>
          <a:p>
            <a:fld id="{B11493DF-9E40-4DF5-8480-67DA453A58F5}" type="slidenum">
              <a:rPr lang="en-US" smtClean="0"/>
              <a:t>‹#›</a:t>
            </a:fld>
            <a:endParaRPr lang="en-US"/>
          </a:p>
        </p:txBody>
      </p:sp>
    </p:spTree>
    <p:extLst>
      <p:ext uri="{BB962C8B-B14F-4D97-AF65-F5344CB8AC3E}">
        <p14:creationId xmlns:p14="http://schemas.microsoft.com/office/powerpoint/2010/main" val="27619271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CA437-DE12-ECB9-05D5-E3E548C7358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B48DE4D-FFC9-D166-F91F-9CF5305E4712}"/>
              </a:ext>
            </a:extLst>
          </p:cNvPr>
          <p:cNvSpPr>
            <a:spLocks noGrp="1"/>
          </p:cNvSpPr>
          <p:nvPr>
            <p:ph type="dt" sz="half" idx="10"/>
          </p:nvPr>
        </p:nvSpPr>
        <p:spPr/>
        <p:txBody>
          <a:bodyPr/>
          <a:lstStyle/>
          <a:p>
            <a:fld id="{85F79429-DE49-44DF-B9FC-54580C4616AC}" type="datetimeFigureOut">
              <a:rPr lang="en-US" smtClean="0"/>
              <a:t>11/13/2022</a:t>
            </a:fld>
            <a:endParaRPr lang="en-US"/>
          </a:p>
        </p:txBody>
      </p:sp>
      <p:sp>
        <p:nvSpPr>
          <p:cNvPr id="4" name="Footer Placeholder 3">
            <a:extLst>
              <a:ext uri="{FF2B5EF4-FFF2-40B4-BE49-F238E27FC236}">
                <a16:creationId xmlns:a16="http://schemas.microsoft.com/office/drawing/2014/main" id="{8C51E1B9-1ED5-61D0-26B3-A57EFCB714C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27F9E84-3817-024F-DF2D-B0EFF304F95B}"/>
              </a:ext>
            </a:extLst>
          </p:cNvPr>
          <p:cNvSpPr>
            <a:spLocks noGrp="1"/>
          </p:cNvSpPr>
          <p:nvPr>
            <p:ph type="sldNum" sz="quarter" idx="12"/>
          </p:nvPr>
        </p:nvSpPr>
        <p:spPr/>
        <p:txBody>
          <a:bodyPr/>
          <a:lstStyle/>
          <a:p>
            <a:fld id="{B11493DF-9E40-4DF5-8480-67DA453A58F5}" type="slidenum">
              <a:rPr lang="en-US" smtClean="0"/>
              <a:t>‹#›</a:t>
            </a:fld>
            <a:endParaRPr lang="en-US"/>
          </a:p>
        </p:txBody>
      </p:sp>
    </p:spTree>
    <p:extLst>
      <p:ext uri="{BB962C8B-B14F-4D97-AF65-F5344CB8AC3E}">
        <p14:creationId xmlns:p14="http://schemas.microsoft.com/office/powerpoint/2010/main" val="3429608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5B6F029-2B95-6806-D56A-FC631EBE42F9}"/>
              </a:ext>
            </a:extLst>
          </p:cNvPr>
          <p:cNvSpPr>
            <a:spLocks noGrp="1"/>
          </p:cNvSpPr>
          <p:nvPr>
            <p:ph type="dt" sz="half" idx="10"/>
          </p:nvPr>
        </p:nvSpPr>
        <p:spPr/>
        <p:txBody>
          <a:bodyPr/>
          <a:lstStyle/>
          <a:p>
            <a:fld id="{85F79429-DE49-44DF-B9FC-54580C4616AC}" type="datetimeFigureOut">
              <a:rPr lang="en-US" smtClean="0"/>
              <a:t>11/13/2022</a:t>
            </a:fld>
            <a:endParaRPr lang="en-US"/>
          </a:p>
        </p:txBody>
      </p:sp>
      <p:sp>
        <p:nvSpPr>
          <p:cNvPr id="3" name="Footer Placeholder 2">
            <a:extLst>
              <a:ext uri="{FF2B5EF4-FFF2-40B4-BE49-F238E27FC236}">
                <a16:creationId xmlns:a16="http://schemas.microsoft.com/office/drawing/2014/main" id="{42D2BC89-63E8-FCB1-4C1A-2ADB7A4BEB0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65679BC-A418-F624-B5EF-A41070AD67DA}"/>
              </a:ext>
            </a:extLst>
          </p:cNvPr>
          <p:cNvSpPr>
            <a:spLocks noGrp="1"/>
          </p:cNvSpPr>
          <p:nvPr>
            <p:ph type="sldNum" sz="quarter" idx="12"/>
          </p:nvPr>
        </p:nvSpPr>
        <p:spPr/>
        <p:txBody>
          <a:bodyPr/>
          <a:lstStyle/>
          <a:p>
            <a:fld id="{B11493DF-9E40-4DF5-8480-67DA453A58F5}" type="slidenum">
              <a:rPr lang="en-US" smtClean="0"/>
              <a:t>‹#›</a:t>
            </a:fld>
            <a:endParaRPr lang="en-US"/>
          </a:p>
        </p:txBody>
      </p:sp>
    </p:spTree>
    <p:extLst>
      <p:ext uri="{BB962C8B-B14F-4D97-AF65-F5344CB8AC3E}">
        <p14:creationId xmlns:p14="http://schemas.microsoft.com/office/powerpoint/2010/main" val="24700708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D999DC-4CAC-7AA5-D204-A7E8A17B388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58A615A-5ADB-D98C-E2D3-736F89A0295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D3575A3-AB5A-706B-6AA5-5ACB1535E07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7FA1356-29FF-A8E1-46D6-17FC4EF023E0}"/>
              </a:ext>
            </a:extLst>
          </p:cNvPr>
          <p:cNvSpPr>
            <a:spLocks noGrp="1"/>
          </p:cNvSpPr>
          <p:nvPr>
            <p:ph type="dt" sz="half" idx="10"/>
          </p:nvPr>
        </p:nvSpPr>
        <p:spPr/>
        <p:txBody>
          <a:bodyPr/>
          <a:lstStyle/>
          <a:p>
            <a:fld id="{85F79429-DE49-44DF-B9FC-54580C4616AC}" type="datetimeFigureOut">
              <a:rPr lang="en-US" smtClean="0"/>
              <a:t>11/13/2022</a:t>
            </a:fld>
            <a:endParaRPr lang="en-US"/>
          </a:p>
        </p:txBody>
      </p:sp>
      <p:sp>
        <p:nvSpPr>
          <p:cNvPr id="6" name="Footer Placeholder 5">
            <a:extLst>
              <a:ext uri="{FF2B5EF4-FFF2-40B4-BE49-F238E27FC236}">
                <a16:creationId xmlns:a16="http://schemas.microsoft.com/office/drawing/2014/main" id="{8142DAE5-7C1F-13B6-F861-0F0B1B075A9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2F109D3-368B-529C-5479-85BBBD36AD28}"/>
              </a:ext>
            </a:extLst>
          </p:cNvPr>
          <p:cNvSpPr>
            <a:spLocks noGrp="1"/>
          </p:cNvSpPr>
          <p:nvPr>
            <p:ph type="sldNum" sz="quarter" idx="12"/>
          </p:nvPr>
        </p:nvSpPr>
        <p:spPr/>
        <p:txBody>
          <a:bodyPr/>
          <a:lstStyle/>
          <a:p>
            <a:fld id="{B11493DF-9E40-4DF5-8480-67DA453A58F5}" type="slidenum">
              <a:rPr lang="en-US" smtClean="0"/>
              <a:t>‹#›</a:t>
            </a:fld>
            <a:endParaRPr lang="en-US"/>
          </a:p>
        </p:txBody>
      </p:sp>
    </p:spTree>
    <p:extLst>
      <p:ext uri="{BB962C8B-B14F-4D97-AF65-F5344CB8AC3E}">
        <p14:creationId xmlns:p14="http://schemas.microsoft.com/office/powerpoint/2010/main" val="39493538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353EB3-294A-3227-8CAB-BA5935EC0AA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ACB06AB-5304-BC87-AFD4-CC443BCC308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83DCD69-A968-DEEE-F547-7541CE471C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584BAD3-0A37-F177-E30E-F72D5D820C74}"/>
              </a:ext>
            </a:extLst>
          </p:cNvPr>
          <p:cNvSpPr>
            <a:spLocks noGrp="1"/>
          </p:cNvSpPr>
          <p:nvPr>
            <p:ph type="dt" sz="half" idx="10"/>
          </p:nvPr>
        </p:nvSpPr>
        <p:spPr/>
        <p:txBody>
          <a:bodyPr/>
          <a:lstStyle/>
          <a:p>
            <a:fld id="{85F79429-DE49-44DF-B9FC-54580C4616AC}" type="datetimeFigureOut">
              <a:rPr lang="en-US" smtClean="0"/>
              <a:t>11/13/2022</a:t>
            </a:fld>
            <a:endParaRPr lang="en-US"/>
          </a:p>
        </p:txBody>
      </p:sp>
      <p:sp>
        <p:nvSpPr>
          <p:cNvPr id="6" name="Footer Placeholder 5">
            <a:extLst>
              <a:ext uri="{FF2B5EF4-FFF2-40B4-BE49-F238E27FC236}">
                <a16:creationId xmlns:a16="http://schemas.microsoft.com/office/drawing/2014/main" id="{EC7B16C8-3E7A-66F9-0977-A82E97C9DA8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86C3010-4F70-C3EF-70E9-D89CF7438E84}"/>
              </a:ext>
            </a:extLst>
          </p:cNvPr>
          <p:cNvSpPr>
            <a:spLocks noGrp="1"/>
          </p:cNvSpPr>
          <p:nvPr>
            <p:ph type="sldNum" sz="quarter" idx="12"/>
          </p:nvPr>
        </p:nvSpPr>
        <p:spPr/>
        <p:txBody>
          <a:bodyPr/>
          <a:lstStyle/>
          <a:p>
            <a:fld id="{B11493DF-9E40-4DF5-8480-67DA453A58F5}" type="slidenum">
              <a:rPr lang="en-US" smtClean="0"/>
              <a:t>‹#›</a:t>
            </a:fld>
            <a:endParaRPr lang="en-US"/>
          </a:p>
        </p:txBody>
      </p:sp>
    </p:spTree>
    <p:extLst>
      <p:ext uri="{BB962C8B-B14F-4D97-AF65-F5344CB8AC3E}">
        <p14:creationId xmlns:p14="http://schemas.microsoft.com/office/powerpoint/2010/main" val="5359782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DBEB2A5-45F7-50BB-22B9-F4E28F13007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C0BC799-6C2E-2138-1EA1-959F007691B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AAF4D10-BFA6-634C-6721-261FAD58E3F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5F79429-DE49-44DF-B9FC-54580C4616AC}" type="datetimeFigureOut">
              <a:rPr lang="en-US" smtClean="0"/>
              <a:t>11/13/2022</a:t>
            </a:fld>
            <a:endParaRPr lang="en-US"/>
          </a:p>
        </p:txBody>
      </p:sp>
      <p:sp>
        <p:nvSpPr>
          <p:cNvPr id="5" name="Footer Placeholder 4">
            <a:extLst>
              <a:ext uri="{FF2B5EF4-FFF2-40B4-BE49-F238E27FC236}">
                <a16:creationId xmlns:a16="http://schemas.microsoft.com/office/drawing/2014/main" id="{0C9BD6FA-A1A2-AD50-3EE4-BB0FF31C332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FB9B6B8-CEF3-1D3E-5C39-45AE76A8F75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11493DF-9E40-4DF5-8480-67DA453A58F5}" type="slidenum">
              <a:rPr lang="en-US" smtClean="0"/>
              <a:t>‹#›</a:t>
            </a:fld>
            <a:endParaRPr lang="en-US"/>
          </a:p>
        </p:txBody>
      </p:sp>
    </p:spTree>
    <p:extLst>
      <p:ext uri="{BB962C8B-B14F-4D97-AF65-F5344CB8AC3E}">
        <p14:creationId xmlns:p14="http://schemas.microsoft.com/office/powerpoint/2010/main" val="265731679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8.xml"/><Relationship Id="rId1" Type="http://schemas.openxmlformats.org/officeDocument/2006/relationships/slideLayout" Target="../slideLayouts/slideLayout4.xml"/><Relationship Id="rId4" Type="http://schemas.openxmlformats.org/officeDocument/2006/relationships/image" Target="../media/image31.png"/></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0.xml"/><Relationship Id="rId1" Type="http://schemas.openxmlformats.org/officeDocument/2006/relationships/slideLayout" Target="../slideLayouts/slideLayout4.xml"/><Relationship Id="rId4" Type="http://schemas.openxmlformats.org/officeDocument/2006/relationships/image" Target="../media/image34.png"/></Relationships>
</file>

<file path=ppt/slides/_rels/slide3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0.xml"/><Relationship Id="rId1" Type="http://schemas.openxmlformats.org/officeDocument/2006/relationships/slideLayout" Target="../slideLayouts/slideLayout4.xml"/><Relationship Id="rId5" Type="http://schemas.openxmlformats.org/officeDocument/2006/relationships/image" Target="../media/image46.png"/><Relationship Id="rId4" Type="http://schemas.openxmlformats.org/officeDocument/2006/relationships/image" Target="../media/image45.png"/></Relationships>
</file>

<file path=ppt/slides/_rels/slide4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1.xml"/><Relationship Id="rId1" Type="http://schemas.openxmlformats.org/officeDocument/2006/relationships/slideLayout" Target="../slideLayouts/slideLayout4.xml"/><Relationship Id="rId4" Type="http://schemas.openxmlformats.org/officeDocument/2006/relationships/image" Target="../media/image48.png"/></Relationships>
</file>

<file path=ppt/slides/_rels/slide4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0.xml"/><Relationship Id="rId1" Type="http://schemas.openxmlformats.org/officeDocument/2006/relationships/slideLayout" Target="../slideLayouts/slideLayout4.xml"/><Relationship Id="rId4" Type="http://schemas.openxmlformats.org/officeDocument/2006/relationships/image" Target="../media/image58.png"/></Relationships>
</file>

<file path=ppt/slides/_rels/slide5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1.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3.xml"/><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5.xml"/><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56.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58.xml"/><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jpe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E938E8-8D75-4BAD-B08B-4E6C223E843D}"/>
              </a:ext>
            </a:extLst>
          </p:cNvPr>
          <p:cNvSpPr>
            <a:spLocks noGrp="1"/>
          </p:cNvSpPr>
          <p:nvPr>
            <p:ph type="ctrTitle"/>
          </p:nvPr>
        </p:nvSpPr>
        <p:spPr>
          <a:xfrm>
            <a:off x="319859" y="1845842"/>
            <a:ext cx="11282117" cy="991352"/>
          </a:xfrm>
        </p:spPr>
        <p:txBody>
          <a:bodyPr>
            <a:normAutofit/>
          </a:bodyPr>
          <a:lstStyle/>
          <a:p>
            <a:r>
              <a:rPr lang="en-US" sz="5400" dirty="0">
                <a:solidFill>
                  <a:srgbClr val="FF0000"/>
                </a:solidFill>
                <a:latin typeface="Times New Roman" panose="02020603050405020304" pitchFamily="18" charset="0"/>
                <a:cs typeface="Times New Roman" panose="02020603050405020304" pitchFamily="18" charset="0"/>
              </a:rPr>
              <a:t>Google Cloud Platform</a:t>
            </a:r>
          </a:p>
        </p:txBody>
      </p:sp>
    </p:spTree>
    <p:extLst>
      <p:ext uri="{BB962C8B-B14F-4D97-AF65-F5344CB8AC3E}">
        <p14:creationId xmlns:p14="http://schemas.microsoft.com/office/powerpoint/2010/main" val="38930884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IN" altLang="en-US" sz="3600">
                <a:solidFill>
                  <a:srgbClr val="FF0000"/>
                </a:solidFill>
                <a:latin typeface="Times New Roman" panose="02020603050405020304" charset="0"/>
                <a:cs typeface="Times New Roman" panose="02020603050405020304" charset="0"/>
              </a:rPr>
              <a:t>Google Compute Engine</a:t>
            </a:r>
          </a:p>
        </p:txBody>
      </p:sp>
      <p:sp>
        <p:nvSpPr>
          <p:cNvPr id="3" name="Content Placeholder 2"/>
          <p:cNvSpPr>
            <a:spLocks noGrp="1"/>
          </p:cNvSpPr>
          <p:nvPr>
            <p:ph sz="half" idx="1"/>
          </p:nvPr>
        </p:nvSpPr>
        <p:spPr/>
        <p:txBody>
          <a:bodyPr/>
          <a:lstStyle/>
          <a:p>
            <a:pPr marL="0" indent="0">
              <a:buNone/>
            </a:pPr>
            <a:endParaRPr lang="en-US" sz="2800">
              <a:latin typeface="Times New Roman" panose="02020603050405020304" charset="0"/>
              <a:cs typeface="Times New Roman" panose="02020603050405020304" charset="0"/>
            </a:endParaRPr>
          </a:p>
          <a:p>
            <a:pPr marL="0" indent="0">
              <a:buNone/>
            </a:pPr>
            <a:endParaRPr lang="en-US" sz="2800">
              <a:latin typeface="Times New Roman" panose="02020603050405020304" charset="0"/>
              <a:cs typeface="Times New Roman" panose="02020603050405020304" charset="0"/>
            </a:endParaRPr>
          </a:p>
          <a:p>
            <a:pPr marL="0" indent="0">
              <a:buNone/>
            </a:pPr>
            <a:r>
              <a:rPr lang="en-US" sz="2400">
                <a:latin typeface="Times New Roman" panose="02020603050405020304" charset="0"/>
                <a:cs typeface="Times New Roman" panose="02020603050405020304" charset="0"/>
              </a:rPr>
              <a:t>Google Compute Engine is the Infrastructure as a Service component of Google Cloud Platform which is built on the global infrastructure that runs Google's search engine, Gmail, YouTube and other services. Google Compute Engine enables users to launch virtual machines on demand</a:t>
            </a:r>
          </a:p>
        </p:txBody>
      </p:sp>
      <p:pic>
        <p:nvPicPr>
          <p:cNvPr id="6" name="Content Placeholder 5"/>
          <p:cNvPicPr>
            <a:picLocks noGrp="1" noChangeAspect="1"/>
          </p:cNvPicPr>
          <p:nvPr>
            <p:ph sz="half" idx="2"/>
          </p:nvPr>
        </p:nvPicPr>
        <p:blipFill>
          <a:blip r:embed="rId3"/>
          <a:stretch>
            <a:fillRect/>
          </a:stretch>
        </p:blipFill>
        <p:spPr>
          <a:xfrm>
            <a:off x="6620510" y="1600200"/>
            <a:ext cx="4762500" cy="2600325"/>
          </a:xfrm>
          <a:prstGeom prst="rect">
            <a:avLst/>
          </a:prstGeom>
        </p:spPr>
      </p:pic>
      <p:sp>
        <p:nvSpPr>
          <p:cNvPr id="7" name="Text Box 6"/>
          <p:cNvSpPr txBox="1"/>
          <p:nvPr/>
        </p:nvSpPr>
        <p:spPr>
          <a:xfrm>
            <a:off x="6928485" y="4694555"/>
            <a:ext cx="4454525" cy="922020"/>
          </a:xfrm>
          <a:prstGeom prst="rect">
            <a:avLst/>
          </a:prstGeom>
          <a:noFill/>
        </p:spPr>
        <p:txBody>
          <a:bodyPr wrap="square" rtlCol="0" anchor="t">
            <a:spAutoFit/>
          </a:bodyPr>
          <a:lstStyle/>
          <a:p>
            <a:r>
              <a:rPr lang="en-US"/>
              <a:t>https://www.easydeploy.io/blog/wp-content/uploads/2021/05/Google-Compute-Engine-e1620293885347.png</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pPr algn="l"/>
            <a:r>
              <a:rPr lang="en-US" sz="3600">
                <a:solidFill>
                  <a:srgbClr val="FF0000"/>
                </a:solidFill>
                <a:latin typeface="Times New Roman" panose="02020603050405020304" charset="0"/>
                <a:cs typeface="Times New Roman" panose="02020603050405020304" charset="0"/>
                <a:sym typeface="+mn-ea"/>
              </a:rPr>
              <a:t>Google compute engine</a:t>
            </a:r>
            <a:br>
              <a:rPr lang="en-US"/>
            </a:br>
            <a:endParaRPr lang="en-US"/>
          </a:p>
        </p:txBody>
      </p:sp>
      <p:sp>
        <p:nvSpPr>
          <p:cNvPr id="2" name="Content Placeholder 1"/>
          <p:cNvSpPr>
            <a:spLocks noGrp="1"/>
          </p:cNvSpPr>
          <p:nvPr>
            <p:ph sz="half" idx="1"/>
          </p:nvPr>
        </p:nvSpPr>
        <p:spPr/>
        <p:txBody>
          <a:bodyPr/>
          <a:lstStyle/>
          <a:p>
            <a:r>
              <a:rPr lang="en-US" sz="2400">
                <a:latin typeface="Times New Roman" panose="02020603050405020304" charset="0"/>
                <a:cs typeface="Times New Roman" panose="02020603050405020304" charset="0"/>
              </a:rPr>
              <a:t>Scale-out workloads (T2D)</a:t>
            </a:r>
          </a:p>
          <a:p>
            <a:r>
              <a:rPr lang="en-US" sz="2400">
                <a:latin typeface="Times New Roman" panose="02020603050405020304" charset="0"/>
                <a:cs typeface="Times New Roman" panose="02020603050405020304" charset="0"/>
              </a:rPr>
              <a:t>General purpose workloads (E2, N2, N2D, N1)</a:t>
            </a:r>
          </a:p>
          <a:p>
            <a:r>
              <a:rPr lang="en-US" sz="2400">
                <a:latin typeface="Times New Roman" panose="02020603050405020304" charset="0"/>
                <a:cs typeface="Times New Roman" panose="02020603050405020304" charset="0"/>
              </a:rPr>
              <a:t>Ultra-high memory (M2, M1)</a:t>
            </a:r>
          </a:p>
          <a:p>
            <a:r>
              <a:rPr lang="en-US" sz="2400">
                <a:latin typeface="Times New Roman" panose="02020603050405020304" charset="0"/>
                <a:cs typeface="Times New Roman" panose="02020603050405020304" charset="0"/>
              </a:rPr>
              <a:t>Compute-intensive workloads (C2, C2D)</a:t>
            </a:r>
          </a:p>
        </p:txBody>
      </p:sp>
      <p:pic>
        <p:nvPicPr>
          <p:cNvPr id="4" name="Content Placeholder 3"/>
          <p:cNvPicPr>
            <a:picLocks noGrp="1" noChangeAspect="1"/>
          </p:cNvPicPr>
          <p:nvPr>
            <p:ph sz="half" idx="2"/>
          </p:nvPr>
        </p:nvPicPr>
        <p:blipFill>
          <a:blip r:embed="rId3"/>
          <a:stretch>
            <a:fillRect/>
          </a:stretch>
        </p:blipFill>
        <p:spPr>
          <a:xfrm>
            <a:off x="6205855" y="1061085"/>
            <a:ext cx="5376545" cy="3440430"/>
          </a:xfrm>
          <a:prstGeom prst="rect">
            <a:avLst/>
          </a:prstGeom>
        </p:spPr>
      </p:pic>
      <p:sp>
        <p:nvSpPr>
          <p:cNvPr id="5" name="Text Box 4"/>
          <p:cNvSpPr txBox="1"/>
          <p:nvPr/>
        </p:nvSpPr>
        <p:spPr>
          <a:xfrm>
            <a:off x="6695440" y="4927600"/>
            <a:ext cx="4270375" cy="645160"/>
          </a:xfrm>
          <a:prstGeom prst="rect">
            <a:avLst/>
          </a:prstGeom>
          <a:noFill/>
        </p:spPr>
        <p:txBody>
          <a:bodyPr wrap="square" rtlCol="0" anchor="t">
            <a:spAutoFit/>
          </a:bodyPr>
          <a:lstStyle/>
          <a:p>
            <a:r>
              <a:rPr lang="en-US"/>
              <a:t>https://miro.medium.com/max/636/1*uP9k-kBDzlzawL6Y96q6xQ.png</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sz="3600">
                <a:solidFill>
                  <a:srgbClr val="FF0000"/>
                </a:solidFill>
                <a:latin typeface="Times New Roman" panose="02020603050405020304" charset="0"/>
                <a:cs typeface="Times New Roman" panose="02020603050405020304" charset="0"/>
              </a:rPr>
              <a:t>Storage</a:t>
            </a:r>
          </a:p>
        </p:txBody>
      </p:sp>
      <p:sp>
        <p:nvSpPr>
          <p:cNvPr id="3" name="Content Placeholder 2"/>
          <p:cNvSpPr>
            <a:spLocks noGrp="1"/>
          </p:cNvSpPr>
          <p:nvPr>
            <p:ph sz="half" idx="1"/>
          </p:nvPr>
        </p:nvSpPr>
        <p:spPr/>
        <p:txBody>
          <a:bodyPr>
            <a:normAutofit/>
          </a:bodyPr>
          <a:lstStyle/>
          <a:p>
            <a:pPr>
              <a:buFont typeface="Wingdings" panose="05000000000000000000" charset="0"/>
              <a:buChar char="§"/>
            </a:pPr>
            <a:r>
              <a:rPr lang="en-US" sz="2400">
                <a:latin typeface="Times New Roman" panose="02020603050405020304" charset="0"/>
                <a:cs typeface="Times New Roman" panose="02020603050405020304" charset="0"/>
              </a:rPr>
              <a:t>It works as object’s storage which is durable and secure.</a:t>
            </a:r>
          </a:p>
          <a:p>
            <a:pPr marL="0" indent="0">
              <a:buFont typeface="Wingdings" panose="05000000000000000000" charset="0"/>
              <a:buNone/>
            </a:pPr>
            <a:endParaRPr lang="en-US" sz="2400">
              <a:latin typeface="Times New Roman" panose="02020603050405020304" charset="0"/>
              <a:cs typeface="Times New Roman" panose="02020603050405020304" charset="0"/>
            </a:endParaRPr>
          </a:p>
          <a:p>
            <a:pPr>
              <a:buFont typeface="Wingdings" panose="05000000000000000000" charset="0"/>
              <a:buChar char="§"/>
            </a:pPr>
            <a:endParaRPr lang="en-US" sz="2400">
              <a:latin typeface="Times New Roman" panose="02020603050405020304" charset="0"/>
              <a:cs typeface="Times New Roman" panose="02020603050405020304" charset="0"/>
            </a:endParaRPr>
          </a:p>
          <a:p>
            <a:pPr>
              <a:buFont typeface="Wingdings" panose="05000000000000000000" charset="0"/>
              <a:buChar char="§"/>
            </a:pPr>
            <a:r>
              <a:rPr lang="en-US" sz="2400">
                <a:latin typeface="Times New Roman" panose="02020603050405020304" charset="0"/>
                <a:cs typeface="Times New Roman" panose="02020603050405020304" charset="0"/>
              </a:rPr>
              <a:t>Google storage is a file storage service whic is  available from Google Cloud. </a:t>
            </a:r>
          </a:p>
          <a:p>
            <a:pPr>
              <a:buFont typeface="Wingdings" panose="05000000000000000000" charset="0"/>
              <a:buChar char="§"/>
            </a:pPr>
            <a:endParaRPr lang="en-US" sz="2400">
              <a:latin typeface="Times New Roman" panose="02020603050405020304" charset="0"/>
              <a:cs typeface="Times New Roman" panose="02020603050405020304" charset="0"/>
            </a:endParaRPr>
          </a:p>
        </p:txBody>
      </p:sp>
      <p:pic>
        <p:nvPicPr>
          <p:cNvPr id="4" name="Content Placeholder 3"/>
          <p:cNvPicPr>
            <a:picLocks noGrp="1" noChangeAspect="1"/>
          </p:cNvPicPr>
          <p:nvPr>
            <p:ph sz="half" idx="2"/>
          </p:nvPr>
        </p:nvPicPr>
        <p:blipFill>
          <a:blip r:embed="rId3"/>
          <a:stretch>
            <a:fillRect/>
          </a:stretch>
        </p:blipFill>
        <p:spPr>
          <a:xfrm>
            <a:off x="7821930" y="1417955"/>
            <a:ext cx="2835910" cy="3146425"/>
          </a:xfrm>
          <a:prstGeom prst="rect">
            <a:avLst/>
          </a:prstGeom>
        </p:spPr>
      </p:pic>
      <p:sp>
        <p:nvSpPr>
          <p:cNvPr id="6" name="Text Box 5"/>
          <p:cNvSpPr txBox="1"/>
          <p:nvPr/>
        </p:nvSpPr>
        <p:spPr>
          <a:xfrm>
            <a:off x="7607935" y="5069840"/>
            <a:ext cx="3667760" cy="922020"/>
          </a:xfrm>
          <a:prstGeom prst="rect">
            <a:avLst/>
          </a:prstGeom>
          <a:noFill/>
        </p:spPr>
        <p:txBody>
          <a:bodyPr wrap="square" rtlCol="0" anchor="t">
            <a:spAutoFit/>
          </a:bodyPr>
          <a:lstStyle/>
          <a:p>
            <a:r>
              <a:rPr lang="en-US"/>
              <a:t>https://miro.medium.com/max/256/1*lcRm2muyWDct3FW2drmptA.png</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IN" altLang="en-US" sz="3600">
                <a:solidFill>
                  <a:srgbClr val="FF0000"/>
                </a:solidFill>
                <a:latin typeface="Times New Roman" panose="02020603050405020304" charset="0"/>
                <a:cs typeface="Times New Roman" panose="02020603050405020304" charset="0"/>
              </a:rPr>
              <a:t>Storage</a:t>
            </a:r>
          </a:p>
        </p:txBody>
      </p:sp>
      <p:pic>
        <p:nvPicPr>
          <p:cNvPr id="4" name="Content Placeholder 3"/>
          <p:cNvPicPr>
            <a:picLocks noGrp="1" noChangeAspect="1"/>
          </p:cNvPicPr>
          <p:nvPr>
            <p:ph idx="1"/>
          </p:nvPr>
        </p:nvPicPr>
        <p:blipFill>
          <a:blip r:embed="rId3"/>
          <a:stretch>
            <a:fillRect/>
          </a:stretch>
        </p:blipFill>
        <p:spPr>
          <a:xfrm>
            <a:off x="6991350" y="1626870"/>
            <a:ext cx="4095750" cy="3129280"/>
          </a:xfrm>
          <a:prstGeom prst="rect">
            <a:avLst/>
          </a:prstGeom>
        </p:spPr>
      </p:pic>
      <p:sp>
        <p:nvSpPr>
          <p:cNvPr id="3" name="Text Box 2"/>
          <p:cNvSpPr txBox="1"/>
          <p:nvPr/>
        </p:nvSpPr>
        <p:spPr>
          <a:xfrm>
            <a:off x="1102995" y="1504950"/>
            <a:ext cx="4965065" cy="3415030"/>
          </a:xfrm>
          <a:prstGeom prst="rect">
            <a:avLst/>
          </a:prstGeom>
          <a:noFill/>
        </p:spPr>
        <p:txBody>
          <a:bodyPr wrap="square" rtlCol="0" anchor="t">
            <a:spAutoFit/>
          </a:bodyPr>
          <a:lstStyle/>
          <a:p>
            <a:pPr>
              <a:buFont typeface="Wingdings" panose="05000000000000000000" charset="0"/>
              <a:buChar char="§"/>
            </a:pPr>
            <a:r>
              <a:rPr lang="en-US" sz="2400">
                <a:latin typeface="Times New Roman" panose="02020603050405020304" charset="0"/>
                <a:cs typeface="Times New Roman" panose="02020603050405020304" charset="0"/>
                <a:sym typeface="+mn-ea"/>
              </a:rPr>
              <a:t>Quite similar to Amazon S3 it offers interesting functionalities such as signed-urls, bucket synchronization, collaboration bucket settings, parallel uploads and is S3 compatible. </a:t>
            </a:r>
          </a:p>
          <a:p>
            <a:pPr>
              <a:buFont typeface="Wingdings" panose="05000000000000000000" charset="0"/>
              <a:buChar char="§"/>
            </a:pPr>
            <a:endParaRPr lang="en-US" sz="2400">
              <a:latin typeface="Times New Roman" panose="02020603050405020304" charset="0"/>
              <a:cs typeface="Times New Roman" panose="02020603050405020304" charset="0"/>
            </a:endParaRPr>
          </a:p>
          <a:p>
            <a:pPr>
              <a:buFont typeface="Wingdings" panose="05000000000000000000" charset="0"/>
              <a:buChar char="§"/>
            </a:pPr>
            <a:r>
              <a:rPr lang="en-US" sz="2400">
                <a:latin typeface="Times New Roman" panose="02020603050405020304" charset="0"/>
                <a:cs typeface="Times New Roman" panose="02020603050405020304" charset="0"/>
                <a:sym typeface="+mn-ea"/>
              </a:rPr>
              <a:t>Gsutil, the associated command line tool is part of the gcloud command line interface.</a:t>
            </a:r>
            <a:endParaRPr lang="en-US" sz="2400"/>
          </a:p>
        </p:txBody>
      </p:sp>
      <p:sp>
        <p:nvSpPr>
          <p:cNvPr id="5" name="Text Box 4"/>
          <p:cNvSpPr txBox="1"/>
          <p:nvPr/>
        </p:nvSpPr>
        <p:spPr>
          <a:xfrm>
            <a:off x="7141210" y="5126990"/>
            <a:ext cx="3945890" cy="922020"/>
          </a:xfrm>
          <a:prstGeom prst="rect">
            <a:avLst/>
          </a:prstGeom>
          <a:noFill/>
        </p:spPr>
        <p:txBody>
          <a:bodyPr wrap="square" rtlCol="0" anchor="t">
            <a:spAutoFit/>
          </a:bodyPr>
          <a:lstStyle/>
          <a:p>
            <a:r>
              <a:rPr lang="en-US"/>
              <a:t>https://k21academy.com/wp-content/uploads/2021/04/StorageDatabaseServices_Diagram-02.png</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sz="3600">
                <a:solidFill>
                  <a:srgbClr val="FF0000"/>
                </a:solidFill>
                <a:latin typeface="Times New Roman" panose="02020603050405020304" charset="0"/>
                <a:cs typeface="Times New Roman" panose="02020603050405020304" charset="0"/>
              </a:rPr>
              <a:t>Cloud </a:t>
            </a:r>
            <a:r>
              <a:rPr lang="en-IN" altLang="en-US" sz="3600">
                <a:solidFill>
                  <a:srgbClr val="FF0000"/>
                </a:solidFill>
                <a:latin typeface="Times New Roman" panose="02020603050405020304" charset="0"/>
                <a:cs typeface="Times New Roman" panose="02020603050405020304" charset="0"/>
              </a:rPr>
              <a:t>SQL</a:t>
            </a:r>
          </a:p>
        </p:txBody>
      </p:sp>
      <p:sp>
        <p:nvSpPr>
          <p:cNvPr id="3" name="Content Placeholder 2"/>
          <p:cNvSpPr>
            <a:spLocks noGrp="1"/>
          </p:cNvSpPr>
          <p:nvPr>
            <p:ph idx="1"/>
          </p:nvPr>
        </p:nvSpPr>
        <p:spPr/>
        <p:txBody>
          <a:bodyPr/>
          <a:lstStyle/>
          <a:p>
            <a:pPr>
              <a:buFont typeface="Wingdings" panose="05000000000000000000" charset="0"/>
              <a:buChar char="§"/>
            </a:pPr>
            <a:r>
              <a:rPr lang="en-IN" altLang="en-US" sz="2400">
                <a:latin typeface="Times New Roman" panose="02020603050405020304" charset="0"/>
                <a:cs typeface="Times New Roman" panose="02020603050405020304" charset="0"/>
              </a:rPr>
              <a:t>This is</a:t>
            </a:r>
            <a:r>
              <a:rPr lang="en-US" sz="2400">
                <a:latin typeface="Times New Roman" panose="02020603050405020304" charset="0"/>
                <a:cs typeface="Times New Roman" panose="02020603050405020304" charset="0"/>
              </a:rPr>
              <a:t> fully-managed database service that helps </a:t>
            </a:r>
            <a:r>
              <a:rPr lang="en-IN" altLang="en-US" sz="2400">
                <a:latin typeface="Times New Roman" panose="02020603050405020304" charset="0"/>
                <a:cs typeface="Times New Roman" panose="02020603050405020304" charset="0"/>
              </a:rPr>
              <a:t>us to</a:t>
            </a:r>
            <a:r>
              <a:rPr lang="en-US" sz="2400">
                <a:latin typeface="Times New Roman" panose="02020603050405020304" charset="0"/>
                <a:cs typeface="Times New Roman" panose="02020603050405020304" charset="0"/>
              </a:rPr>
              <a:t> set up, maintain, manage, and administer </a:t>
            </a:r>
            <a:r>
              <a:rPr lang="en-IN" altLang="en-US" sz="2400">
                <a:latin typeface="Times New Roman" panose="02020603050405020304" charset="0"/>
                <a:cs typeface="Times New Roman" panose="02020603050405020304" charset="0"/>
              </a:rPr>
              <a:t>our </a:t>
            </a:r>
            <a:r>
              <a:rPr lang="en-US" sz="2400">
                <a:latin typeface="Times New Roman" panose="02020603050405020304" charset="0"/>
                <a:cs typeface="Times New Roman" panose="02020603050405020304" charset="0"/>
              </a:rPr>
              <a:t>relational databases on Google Cloud Platform.</a:t>
            </a:r>
          </a:p>
          <a:p>
            <a:pPr marL="0" indent="0">
              <a:buNone/>
            </a:pPr>
            <a:endParaRPr lang="en-US" sz="2400">
              <a:latin typeface="Times New Roman" panose="02020603050405020304" charset="0"/>
              <a:cs typeface="Times New Roman" panose="02020603050405020304" charset="0"/>
            </a:endParaRPr>
          </a:p>
          <a:p>
            <a:pPr>
              <a:buFont typeface="Wingdings" panose="05000000000000000000" charset="0"/>
              <a:buChar char="§"/>
            </a:pPr>
            <a:r>
              <a:rPr lang="en-US" sz="2400">
                <a:latin typeface="Times New Roman" panose="02020603050405020304" charset="0"/>
                <a:cs typeface="Times New Roman" panose="02020603050405020304" charset="0"/>
              </a:rPr>
              <a:t> </a:t>
            </a:r>
            <a:r>
              <a:rPr lang="en-IN" altLang="en-US" sz="2400">
                <a:latin typeface="Times New Roman" panose="02020603050405020304" charset="0"/>
                <a:cs typeface="Times New Roman" panose="02020603050405020304" charset="0"/>
              </a:rPr>
              <a:t>We</a:t>
            </a:r>
            <a:r>
              <a:rPr lang="en-US" sz="2400">
                <a:latin typeface="Times New Roman" panose="02020603050405020304" charset="0"/>
                <a:cs typeface="Times New Roman" panose="02020603050405020304" charset="0"/>
              </a:rPr>
              <a:t> can use Cloud SQL with MySQL, PostgreSQL, or SQL Server.</a:t>
            </a:r>
          </a:p>
          <a:p>
            <a:endParaRPr lang="en-US" sz="2400">
              <a:latin typeface="Times New Roman" panose="02020603050405020304" charset="0"/>
              <a:cs typeface="Times New Roman" panose="02020603050405020304" charset="0"/>
            </a:endParaRPr>
          </a:p>
          <a:p>
            <a:pPr>
              <a:buFont typeface="Wingdings" panose="05000000000000000000" charset="0"/>
              <a:buChar char="§"/>
            </a:pPr>
            <a:r>
              <a:rPr lang="en-IN" altLang="en-US" sz="2400">
                <a:latin typeface="Times New Roman" panose="02020603050405020304" charset="0"/>
                <a:cs typeface="Times New Roman" panose="02020603050405020304" charset="0"/>
              </a:rPr>
              <a:t>Cloud SQL is e</a:t>
            </a:r>
            <a:r>
              <a:rPr lang="en-US" sz="2400">
                <a:latin typeface="Times New Roman" panose="02020603050405020304" charset="0"/>
                <a:cs typeface="Times New Roman" panose="02020603050405020304" charset="0"/>
              </a:rPr>
              <a:t>asy integration with other GCP services</a:t>
            </a:r>
            <a:r>
              <a:rPr lang="en-IN" altLang="en-US" sz="2400">
                <a:latin typeface="Times New Roman" panose="02020603050405020304" charset="0"/>
                <a:cs typeface="Times New Roman" panose="02020603050405020304" charset="0"/>
              </a:rPr>
              <a:t>.</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IN" altLang="en-US" sz="3600">
                <a:solidFill>
                  <a:srgbClr val="FF0000"/>
                </a:solidFill>
                <a:latin typeface="Times New Roman" panose="02020603050405020304" charset="0"/>
                <a:cs typeface="Times New Roman" panose="02020603050405020304" charset="0"/>
              </a:rPr>
              <a:t>Cloud SQL</a:t>
            </a:r>
          </a:p>
        </p:txBody>
      </p:sp>
      <p:pic>
        <p:nvPicPr>
          <p:cNvPr id="4" name="Content Placeholder 3"/>
          <p:cNvPicPr>
            <a:picLocks noGrp="1" noChangeAspect="1"/>
          </p:cNvPicPr>
          <p:nvPr>
            <p:ph idx="1"/>
          </p:nvPr>
        </p:nvPicPr>
        <p:blipFill>
          <a:blip r:embed="rId3"/>
          <a:stretch>
            <a:fillRect/>
          </a:stretch>
        </p:blipFill>
        <p:spPr>
          <a:xfrm>
            <a:off x="3096260" y="1122045"/>
            <a:ext cx="5998845" cy="4248150"/>
          </a:xfrm>
          <a:prstGeom prst="rect">
            <a:avLst/>
          </a:prstGeom>
        </p:spPr>
      </p:pic>
      <p:sp>
        <p:nvSpPr>
          <p:cNvPr id="3" name="Text Box 2"/>
          <p:cNvSpPr txBox="1"/>
          <p:nvPr/>
        </p:nvSpPr>
        <p:spPr>
          <a:xfrm>
            <a:off x="3604260" y="5209540"/>
            <a:ext cx="5490210" cy="922020"/>
          </a:xfrm>
          <a:prstGeom prst="rect">
            <a:avLst/>
          </a:prstGeom>
          <a:noFill/>
        </p:spPr>
        <p:txBody>
          <a:bodyPr wrap="square" rtlCol="0" anchor="t">
            <a:spAutoFit/>
          </a:bodyPr>
          <a:lstStyle/>
          <a:p>
            <a:r>
              <a:rPr lang="en-US"/>
              <a:t>https://www.netsolutions.com/insights/wp-content/uploads/2014/05/Benefits-of-Google-Cloud-SQL.jpg</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IN" altLang="en-US" sz="3600">
                <a:solidFill>
                  <a:srgbClr val="FF0000"/>
                </a:solidFill>
                <a:latin typeface="Times New Roman" panose="02020603050405020304" charset="0"/>
                <a:cs typeface="Times New Roman" panose="02020603050405020304" charset="0"/>
              </a:rPr>
              <a:t>Dataflow</a:t>
            </a:r>
          </a:p>
        </p:txBody>
      </p:sp>
      <p:sp>
        <p:nvSpPr>
          <p:cNvPr id="3" name="Content Placeholder 2"/>
          <p:cNvSpPr>
            <a:spLocks noGrp="1"/>
          </p:cNvSpPr>
          <p:nvPr>
            <p:ph sz="half" idx="1"/>
          </p:nvPr>
        </p:nvSpPr>
        <p:spPr/>
        <p:txBody>
          <a:bodyPr/>
          <a:lstStyle/>
          <a:p>
            <a:pPr>
              <a:buFont typeface="Wingdings" panose="05000000000000000000" charset="0"/>
              <a:buChar char="§"/>
            </a:pPr>
            <a:r>
              <a:rPr lang="en-IN" altLang="en-US" sz="2400">
                <a:latin typeface="Times New Roman" panose="02020603050405020304" charset="0"/>
                <a:cs typeface="Times New Roman" panose="02020603050405020304" charset="0"/>
              </a:rPr>
              <a:t>It is helpful in e</a:t>
            </a:r>
            <a:r>
              <a:rPr lang="en-US" sz="2400">
                <a:latin typeface="Times New Roman" panose="02020603050405020304" charset="0"/>
                <a:cs typeface="Times New Roman" panose="02020603050405020304" charset="0"/>
              </a:rPr>
              <a:t>nabl</a:t>
            </a:r>
            <a:r>
              <a:rPr lang="en-IN" altLang="en-US" sz="2400">
                <a:latin typeface="Times New Roman" panose="02020603050405020304" charset="0"/>
                <a:cs typeface="Times New Roman" panose="02020603050405020304" charset="0"/>
              </a:rPr>
              <a:t>ing</a:t>
            </a:r>
            <a:r>
              <a:rPr lang="en-US" sz="2400">
                <a:latin typeface="Times New Roman" panose="02020603050405020304" charset="0"/>
                <a:cs typeface="Times New Roman" panose="02020603050405020304" charset="0"/>
              </a:rPr>
              <a:t> Fast</a:t>
            </a:r>
            <a:r>
              <a:rPr lang="en-IN" altLang="en-US" sz="2400">
                <a:latin typeface="Times New Roman" panose="02020603050405020304" charset="0"/>
                <a:cs typeface="Times New Roman" panose="02020603050405020304" charset="0"/>
              </a:rPr>
              <a:t> Data.</a:t>
            </a:r>
          </a:p>
          <a:p>
            <a:pPr marL="0" indent="0">
              <a:buNone/>
            </a:pPr>
            <a:endParaRPr lang="en-IN" altLang="en-US" sz="2400">
              <a:latin typeface="Times New Roman" panose="02020603050405020304" charset="0"/>
              <a:cs typeface="Times New Roman" panose="02020603050405020304" charset="0"/>
            </a:endParaRPr>
          </a:p>
          <a:p>
            <a:pPr>
              <a:buFont typeface="Wingdings" panose="05000000000000000000" charset="0"/>
              <a:buChar char="§"/>
            </a:pPr>
            <a:r>
              <a:rPr lang="en-IN" altLang="en-US" sz="2400">
                <a:latin typeface="Times New Roman" panose="02020603050405020304" charset="0"/>
                <a:cs typeface="Times New Roman" panose="02020603050405020304" charset="0"/>
              </a:rPr>
              <a:t>It is also used to</a:t>
            </a:r>
            <a:r>
              <a:rPr lang="en-US" sz="2400">
                <a:latin typeface="Times New Roman" panose="02020603050405020304" charset="0"/>
                <a:cs typeface="Times New Roman" panose="02020603050405020304" charset="0"/>
              </a:rPr>
              <a:t> Simplif</a:t>
            </a:r>
            <a:r>
              <a:rPr lang="en-IN" altLang="en-US" sz="2400">
                <a:latin typeface="Times New Roman" panose="02020603050405020304" charset="0"/>
                <a:cs typeface="Times New Roman" panose="02020603050405020304" charset="0"/>
              </a:rPr>
              <a:t>y</a:t>
            </a:r>
            <a:r>
              <a:rPr lang="en-US" sz="2400">
                <a:latin typeface="Times New Roman" panose="02020603050405020304" charset="0"/>
                <a:cs typeface="Times New Roman" panose="02020603050405020304" charset="0"/>
              </a:rPr>
              <a:t> Streaming Data Pipeline Development with Lower Latency.</a:t>
            </a:r>
          </a:p>
          <a:p>
            <a:endParaRPr lang="en-US" sz="2800">
              <a:latin typeface="Times New Roman" panose="02020603050405020304" charset="0"/>
              <a:cs typeface="Times New Roman" panose="02020603050405020304" charset="0"/>
            </a:endParaRPr>
          </a:p>
          <a:p>
            <a:endParaRPr lang="en-US" sz="2800">
              <a:latin typeface="Times New Roman" panose="02020603050405020304" charset="0"/>
              <a:cs typeface="Times New Roman" panose="02020603050405020304" charset="0"/>
            </a:endParaRPr>
          </a:p>
        </p:txBody>
      </p:sp>
      <p:pic>
        <p:nvPicPr>
          <p:cNvPr id="6" name="Content Placeholder 5"/>
          <p:cNvPicPr>
            <a:picLocks noGrp="1" noChangeAspect="1"/>
          </p:cNvPicPr>
          <p:nvPr>
            <p:ph sz="half" idx="2"/>
          </p:nvPr>
        </p:nvPicPr>
        <p:blipFill>
          <a:blip r:embed="rId3"/>
          <a:stretch>
            <a:fillRect/>
          </a:stretch>
        </p:blipFill>
        <p:spPr>
          <a:xfrm>
            <a:off x="6205855" y="1153160"/>
            <a:ext cx="5376545" cy="2822575"/>
          </a:xfrm>
          <a:prstGeom prst="rect">
            <a:avLst/>
          </a:prstGeom>
        </p:spPr>
      </p:pic>
      <p:sp>
        <p:nvSpPr>
          <p:cNvPr id="8" name="Text Box 7"/>
          <p:cNvSpPr txBox="1"/>
          <p:nvPr/>
        </p:nvSpPr>
        <p:spPr>
          <a:xfrm>
            <a:off x="6504940" y="4362450"/>
            <a:ext cx="4777740" cy="1198880"/>
          </a:xfrm>
          <a:prstGeom prst="rect">
            <a:avLst/>
          </a:prstGeom>
          <a:noFill/>
        </p:spPr>
        <p:txBody>
          <a:bodyPr wrap="square" rtlCol="0" anchor="t">
            <a:spAutoFit/>
          </a:bodyPr>
          <a:lstStyle/>
          <a:p>
            <a:r>
              <a:rPr lang="en-US"/>
              <a:t>https://tudip.com/wp-content/uploads/2019/09/Blog-Header-An-Interconnection-with-Google-Cloud-Dataflow-1200x630-FB.jpg</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algn="l"/>
            <a:r>
              <a:rPr lang="en-IN" altLang="en-US" sz="3600">
                <a:solidFill>
                  <a:srgbClr val="FF0000"/>
                </a:solidFill>
                <a:latin typeface="Times New Roman" panose="02020603050405020304" charset="0"/>
                <a:cs typeface="Times New Roman" panose="02020603050405020304" charset="0"/>
              </a:rPr>
              <a:t>Dataflow</a:t>
            </a:r>
          </a:p>
        </p:txBody>
      </p:sp>
      <p:pic>
        <p:nvPicPr>
          <p:cNvPr id="5" name="Content Placeholder 4"/>
          <p:cNvPicPr>
            <a:picLocks noGrp="1" noChangeAspect="1"/>
          </p:cNvPicPr>
          <p:nvPr>
            <p:ph sz="half" idx="2"/>
          </p:nvPr>
        </p:nvPicPr>
        <p:blipFill>
          <a:blip r:embed="rId3"/>
          <a:stretch>
            <a:fillRect/>
          </a:stretch>
        </p:blipFill>
        <p:spPr>
          <a:xfrm>
            <a:off x="7393305" y="669290"/>
            <a:ext cx="3670935" cy="3702050"/>
          </a:xfrm>
          <a:prstGeom prst="rect">
            <a:avLst/>
          </a:prstGeom>
        </p:spPr>
      </p:pic>
      <p:sp>
        <p:nvSpPr>
          <p:cNvPr id="7" name="Content Placeholder 6"/>
          <p:cNvSpPr>
            <a:spLocks noGrp="1"/>
          </p:cNvSpPr>
          <p:nvPr>
            <p:ph sz="half" idx="1"/>
          </p:nvPr>
        </p:nvSpPr>
        <p:spPr/>
        <p:txBody>
          <a:bodyPr/>
          <a:lstStyle/>
          <a:p>
            <a:pPr>
              <a:buFont typeface="Wingdings" panose="05000000000000000000" charset="0"/>
              <a:buChar char="§"/>
            </a:pPr>
            <a:r>
              <a:rPr lang="en-US" sz="2400">
                <a:latin typeface="Times New Roman" panose="02020603050405020304" charset="0"/>
                <a:cs typeface="Times New Roman" panose="02020603050405020304" charset="0"/>
                <a:sym typeface="+mn-ea"/>
              </a:rPr>
              <a:t>OSS community-driven innovation with Apache Beam SDK</a:t>
            </a:r>
            <a:endParaRPr lang="en-US" sz="2400">
              <a:latin typeface="Times New Roman" panose="02020603050405020304" charset="0"/>
              <a:cs typeface="Times New Roman" panose="02020603050405020304" charset="0"/>
            </a:endParaRPr>
          </a:p>
          <a:p>
            <a:pPr>
              <a:buNone/>
            </a:pPr>
            <a:endParaRPr lang="en-US" sz="2400">
              <a:latin typeface="Times New Roman" panose="02020603050405020304" charset="0"/>
              <a:cs typeface="Times New Roman" panose="02020603050405020304" charset="0"/>
            </a:endParaRPr>
          </a:p>
          <a:p>
            <a:pPr>
              <a:buNone/>
            </a:pPr>
            <a:endParaRPr lang="en-US" sz="2400">
              <a:latin typeface="Times New Roman" panose="02020603050405020304" charset="0"/>
              <a:cs typeface="Times New Roman" panose="02020603050405020304" charset="0"/>
            </a:endParaRPr>
          </a:p>
          <a:p>
            <a:pPr>
              <a:buNone/>
            </a:pPr>
            <a:endParaRPr lang="en-US" sz="2400">
              <a:latin typeface="Times New Roman" panose="02020603050405020304" charset="0"/>
              <a:cs typeface="Times New Roman" panose="02020603050405020304" charset="0"/>
            </a:endParaRPr>
          </a:p>
          <a:p>
            <a:pPr>
              <a:buFont typeface="Wingdings" panose="05000000000000000000" charset="0"/>
              <a:buChar char="§"/>
            </a:pPr>
            <a:r>
              <a:rPr lang="en-US" sz="2400">
                <a:latin typeface="Times New Roman" panose="02020603050405020304" charset="0"/>
                <a:cs typeface="Times New Roman" panose="02020603050405020304" charset="0"/>
                <a:sym typeface="+mn-ea"/>
              </a:rPr>
              <a:t>Reliable and consistent exactly-once processing</a:t>
            </a:r>
            <a:r>
              <a:rPr lang="en-IN" altLang="en-US" sz="2400">
                <a:latin typeface="Times New Roman" panose="02020603050405020304" charset="0"/>
                <a:cs typeface="Times New Roman" panose="02020603050405020304" charset="0"/>
                <a:sym typeface="+mn-ea"/>
              </a:rPr>
              <a:t>.</a:t>
            </a:r>
            <a:endParaRPr lang="en-US" sz="2400">
              <a:latin typeface="Times New Roman" panose="02020603050405020304" charset="0"/>
              <a:cs typeface="Times New Roman" panose="02020603050405020304" charset="0"/>
            </a:endParaRPr>
          </a:p>
          <a:p>
            <a:endParaRPr lang="en-US">
              <a:latin typeface="Times New Roman" panose="02020603050405020304" charset="0"/>
              <a:cs typeface="Times New Roman" panose="02020603050405020304" charset="0"/>
            </a:endParaRPr>
          </a:p>
          <a:p>
            <a:endParaRPr lang="en-US"/>
          </a:p>
        </p:txBody>
      </p:sp>
      <p:sp>
        <p:nvSpPr>
          <p:cNvPr id="2" name="Text Box 1"/>
          <p:cNvSpPr txBox="1"/>
          <p:nvPr/>
        </p:nvSpPr>
        <p:spPr>
          <a:xfrm>
            <a:off x="7510145" y="4858385"/>
            <a:ext cx="3554095" cy="521970"/>
          </a:xfrm>
          <a:prstGeom prst="rect">
            <a:avLst/>
          </a:prstGeom>
          <a:noFill/>
        </p:spPr>
        <p:txBody>
          <a:bodyPr wrap="square" rtlCol="0" anchor="t">
            <a:spAutoFit/>
          </a:bodyPr>
          <a:lstStyle/>
          <a:p>
            <a:r>
              <a:rPr lang="en-US" sz="1400"/>
              <a:t>https://miro.medium.com/max/992/0*Z1r1kUAfxkXDM2aK.png</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IN" altLang="en-US" sz="3600">
                <a:solidFill>
                  <a:srgbClr val="FF0000"/>
                </a:solidFill>
                <a:latin typeface="Times New Roman" panose="02020603050405020304" charset="0"/>
                <a:cs typeface="Times New Roman" panose="02020603050405020304" charset="0"/>
              </a:rPr>
              <a:t>Operations</a:t>
            </a:r>
          </a:p>
        </p:txBody>
      </p:sp>
      <p:sp>
        <p:nvSpPr>
          <p:cNvPr id="3" name="Content Placeholder 2"/>
          <p:cNvSpPr>
            <a:spLocks noGrp="1"/>
          </p:cNvSpPr>
          <p:nvPr>
            <p:ph sz="half" idx="1"/>
          </p:nvPr>
        </p:nvSpPr>
        <p:spPr/>
        <p:txBody>
          <a:bodyPr/>
          <a:lstStyle/>
          <a:p>
            <a:endParaRPr lang="en-IN" altLang="en-US"/>
          </a:p>
          <a:p>
            <a:pPr marL="0" indent="0">
              <a:buNone/>
            </a:pPr>
            <a:r>
              <a:rPr lang="en-IN" altLang="en-US" sz="2400">
                <a:latin typeface="Times New Roman" panose="02020603050405020304" charset="0"/>
                <a:cs typeface="Times New Roman" panose="02020603050405020304" charset="0"/>
              </a:rPr>
              <a:t>The main purpose of operations is to</a:t>
            </a:r>
            <a:r>
              <a:rPr lang="en-US" altLang="en-IN" sz="2400">
                <a:latin typeface="Times New Roman" panose="02020603050405020304" charset="0"/>
                <a:cs typeface="Times New Roman" panose="02020603050405020304" charset="0"/>
              </a:rPr>
              <a:t> </a:t>
            </a:r>
            <a:r>
              <a:rPr lang="en-US" sz="2400">
                <a:latin typeface="Times New Roman" panose="02020603050405020304" charset="0"/>
                <a:cs typeface="Times New Roman" panose="02020603050405020304" charset="0"/>
              </a:rPr>
              <a:t>Integrate</a:t>
            </a:r>
            <a:r>
              <a:rPr lang="en-IN" altLang="en-US" sz="2400">
                <a:latin typeface="Times New Roman" panose="02020603050405020304" charset="0"/>
                <a:cs typeface="Times New Roman" panose="02020603050405020304" charset="0"/>
              </a:rPr>
              <a:t>:-</a:t>
            </a:r>
            <a:r>
              <a:rPr lang="en-US" sz="2400">
                <a:latin typeface="Times New Roman" panose="02020603050405020304" charset="0"/>
                <a:cs typeface="Times New Roman" panose="02020603050405020304" charset="0"/>
              </a:rPr>
              <a:t> </a:t>
            </a:r>
          </a:p>
          <a:p>
            <a:pPr marL="0" indent="0">
              <a:buNone/>
            </a:pPr>
            <a:endParaRPr lang="en-US" sz="2400">
              <a:latin typeface="Times New Roman" panose="02020603050405020304" charset="0"/>
              <a:cs typeface="Times New Roman" panose="02020603050405020304" charset="0"/>
            </a:endParaRPr>
          </a:p>
          <a:p>
            <a:pPr>
              <a:buFont typeface="Wingdings" panose="05000000000000000000" charset="0"/>
              <a:buChar char="§"/>
            </a:pPr>
            <a:r>
              <a:rPr lang="en-US" sz="2400">
                <a:latin typeface="Times New Roman" panose="02020603050405020304" charset="0"/>
                <a:cs typeface="Times New Roman" panose="02020603050405020304" charset="0"/>
              </a:rPr>
              <a:t>   </a:t>
            </a:r>
            <a:r>
              <a:rPr lang="en-IN" altLang="en-US" sz="2400">
                <a:latin typeface="Times New Roman" panose="02020603050405020304" charset="0"/>
                <a:cs typeface="Times New Roman" panose="02020603050405020304" charset="0"/>
              </a:rPr>
              <a:t>M</a:t>
            </a:r>
            <a:r>
              <a:rPr lang="en-US" sz="2400">
                <a:latin typeface="Times New Roman" panose="02020603050405020304" charset="0"/>
                <a:cs typeface="Times New Roman" panose="02020603050405020304" charset="0"/>
              </a:rPr>
              <a:t>onitoring</a:t>
            </a:r>
          </a:p>
          <a:p>
            <a:pPr>
              <a:buFont typeface="Wingdings" panose="05000000000000000000" charset="0"/>
              <a:buChar char="§"/>
            </a:pPr>
            <a:r>
              <a:rPr lang="en-IN" altLang="en-US" sz="2400">
                <a:latin typeface="Times New Roman" panose="02020603050405020304" charset="0"/>
                <a:cs typeface="Times New Roman" panose="02020603050405020304" charset="0"/>
              </a:rPr>
              <a:t>  </a:t>
            </a:r>
            <a:r>
              <a:rPr lang="en-US" sz="2400">
                <a:latin typeface="Times New Roman" panose="02020603050405020304" charset="0"/>
                <a:cs typeface="Times New Roman" panose="02020603050405020304" charset="0"/>
              </a:rPr>
              <a:t> </a:t>
            </a:r>
            <a:r>
              <a:rPr lang="en-IN" altLang="en-US" sz="2400">
                <a:latin typeface="Times New Roman" panose="02020603050405020304" charset="0"/>
                <a:cs typeface="Times New Roman" panose="02020603050405020304" charset="0"/>
              </a:rPr>
              <a:t>L</a:t>
            </a:r>
            <a:r>
              <a:rPr lang="en-US" sz="2400">
                <a:latin typeface="Times New Roman" panose="02020603050405020304" charset="0"/>
                <a:cs typeface="Times New Roman" panose="02020603050405020304" charset="0"/>
              </a:rPr>
              <a:t>ogging </a:t>
            </a:r>
          </a:p>
          <a:p>
            <a:pPr>
              <a:buFont typeface="Wingdings" panose="05000000000000000000" charset="0"/>
              <a:buChar char="§"/>
            </a:pPr>
            <a:endParaRPr lang="en-US" sz="2400">
              <a:latin typeface="Times New Roman" panose="02020603050405020304" charset="0"/>
              <a:cs typeface="Times New Roman" panose="02020603050405020304" charset="0"/>
            </a:endParaRPr>
          </a:p>
        </p:txBody>
      </p:sp>
      <p:pic>
        <p:nvPicPr>
          <p:cNvPr id="4" name="Content Placeholder 3"/>
          <p:cNvPicPr>
            <a:picLocks noGrp="1" noChangeAspect="1"/>
          </p:cNvPicPr>
          <p:nvPr>
            <p:ph sz="half" idx="2"/>
          </p:nvPr>
        </p:nvPicPr>
        <p:blipFill>
          <a:blip r:embed="rId3"/>
          <a:stretch>
            <a:fillRect/>
          </a:stretch>
        </p:blipFill>
        <p:spPr>
          <a:xfrm>
            <a:off x="6205855" y="866140"/>
            <a:ext cx="5376545" cy="3049270"/>
          </a:xfrm>
          <a:prstGeom prst="rect">
            <a:avLst/>
          </a:prstGeom>
        </p:spPr>
      </p:pic>
      <p:sp>
        <p:nvSpPr>
          <p:cNvPr id="5" name="Text Box 4"/>
          <p:cNvSpPr txBox="1"/>
          <p:nvPr/>
        </p:nvSpPr>
        <p:spPr>
          <a:xfrm>
            <a:off x="6312535" y="4223385"/>
            <a:ext cx="4589145" cy="953135"/>
          </a:xfrm>
          <a:prstGeom prst="rect">
            <a:avLst/>
          </a:prstGeom>
          <a:noFill/>
        </p:spPr>
        <p:txBody>
          <a:bodyPr wrap="square" rtlCol="0" anchor="t">
            <a:spAutoFit/>
          </a:bodyPr>
          <a:lstStyle/>
          <a:p>
            <a:r>
              <a:rPr lang="en-US" sz="1400"/>
              <a:t>https://lh3.googleusercontent.com/rIALzYqSRQoV0EEul5FXKvKkDpbeDjPfXxKZ5T4y2KNvxv-Scp6CsY4uSRqLydV32ByF0aKEKvhJ=e14-rj-sc0xffffff-h338-w600</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IN" altLang="en-US" sz="3600">
                <a:solidFill>
                  <a:srgbClr val="FF0000"/>
                </a:solidFill>
                <a:latin typeface="Times New Roman" panose="02020603050405020304" charset="0"/>
                <a:cs typeface="Times New Roman" panose="02020603050405020304" charset="0"/>
              </a:rPr>
              <a:t>Operations</a:t>
            </a:r>
          </a:p>
        </p:txBody>
      </p:sp>
      <p:pic>
        <p:nvPicPr>
          <p:cNvPr id="5" name="Content Placeholder 4"/>
          <p:cNvPicPr>
            <a:picLocks noGrp="1" noChangeAspect="1"/>
          </p:cNvPicPr>
          <p:nvPr>
            <p:ph sz="half" idx="2"/>
          </p:nvPr>
        </p:nvPicPr>
        <p:blipFill>
          <a:blip r:embed="rId3"/>
          <a:stretch>
            <a:fillRect/>
          </a:stretch>
        </p:blipFill>
        <p:spPr>
          <a:xfrm>
            <a:off x="6776085" y="575310"/>
            <a:ext cx="4227195" cy="4526280"/>
          </a:xfrm>
          <a:prstGeom prst="rect">
            <a:avLst/>
          </a:prstGeom>
        </p:spPr>
      </p:pic>
      <p:sp>
        <p:nvSpPr>
          <p:cNvPr id="3" name="Content Placeholder 2"/>
          <p:cNvSpPr>
            <a:spLocks noGrp="1"/>
          </p:cNvSpPr>
          <p:nvPr>
            <p:ph sz="half" idx="1"/>
          </p:nvPr>
        </p:nvSpPr>
        <p:spPr/>
        <p:txBody>
          <a:bodyPr/>
          <a:lstStyle/>
          <a:p>
            <a:pPr>
              <a:buFont typeface="Wingdings" panose="05000000000000000000" charset="0"/>
              <a:buChar char="§"/>
            </a:pPr>
            <a:r>
              <a:rPr lang="en-US">
                <a:latin typeface="Times New Roman" panose="02020603050405020304" charset="0"/>
                <a:cs typeface="Times New Roman" panose="02020603050405020304" charset="0"/>
                <a:sym typeface="+mn-ea"/>
              </a:rPr>
              <a:t> </a:t>
            </a:r>
            <a:r>
              <a:rPr lang="en-US" sz="2400">
                <a:latin typeface="Times New Roman" panose="02020603050405020304" charset="0"/>
                <a:cs typeface="Times New Roman" panose="02020603050405020304" charset="0"/>
                <a:sym typeface="+mn-ea"/>
              </a:rPr>
              <a:t>Trac</a:t>
            </a:r>
            <a:r>
              <a:rPr lang="en-IN" altLang="en-US" sz="2400">
                <a:latin typeface="Times New Roman" panose="02020603050405020304" charset="0"/>
                <a:cs typeface="Times New Roman" panose="02020603050405020304" charset="0"/>
                <a:sym typeface="+mn-ea"/>
              </a:rPr>
              <a:t>ing</a:t>
            </a:r>
            <a:r>
              <a:rPr lang="en-US" sz="2400">
                <a:latin typeface="Times New Roman" panose="02020603050405020304" charset="0"/>
                <a:cs typeface="Times New Roman" panose="02020603050405020304" charset="0"/>
                <a:sym typeface="+mn-ea"/>
              </a:rPr>
              <a:t> managed services for applications</a:t>
            </a:r>
            <a:r>
              <a:rPr lang="en-IN" altLang="en-US" sz="2400">
                <a:latin typeface="Times New Roman" panose="02020603050405020304" charset="0"/>
                <a:cs typeface="Times New Roman" panose="02020603050405020304" charset="0"/>
                <a:sym typeface="+mn-ea"/>
              </a:rPr>
              <a:t> </a:t>
            </a:r>
            <a:r>
              <a:rPr lang="en-US" sz="2400">
                <a:latin typeface="Times New Roman" panose="02020603050405020304" charset="0"/>
                <a:cs typeface="Times New Roman" panose="02020603050405020304" charset="0"/>
                <a:sym typeface="+mn-ea"/>
              </a:rPr>
              <a:t>and systems running on Google Cloud and beyond.</a:t>
            </a:r>
            <a:endParaRPr lang="en-US" sz="2400">
              <a:latin typeface="Times New Roman" panose="02020603050405020304" charset="0"/>
              <a:cs typeface="Times New Roman" panose="02020603050405020304" charset="0"/>
            </a:endParaRPr>
          </a:p>
          <a:p>
            <a:endParaRPr lang="en-US" sz="2400"/>
          </a:p>
        </p:txBody>
      </p:sp>
      <p:sp>
        <p:nvSpPr>
          <p:cNvPr id="4" name="Text Box 3"/>
          <p:cNvSpPr txBox="1"/>
          <p:nvPr/>
        </p:nvSpPr>
        <p:spPr>
          <a:xfrm>
            <a:off x="6541770" y="5323205"/>
            <a:ext cx="4694555" cy="521970"/>
          </a:xfrm>
          <a:prstGeom prst="rect">
            <a:avLst/>
          </a:prstGeom>
          <a:noFill/>
        </p:spPr>
        <p:txBody>
          <a:bodyPr wrap="square" rtlCol="0" anchor="t">
            <a:spAutoFit/>
          </a:bodyPr>
          <a:lstStyle/>
          <a:p>
            <a:r>
              <a:rPr lang="en-US" sz="1400">
                <a:sym typeface="+mn-ea"/>
              </a:rPr>
              <a:t>https://cloud.google.com/blog/products/management-tools/cloud-operations-suite-gets-21-new-features</a:t>
            </a:r>
            <a:endParaRPr lang="en-US" sz="14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5C8B492-7D0B-47BE-A47B-F1C28D60FC3D}"/>
              </a:ext>
            </a:extLst>
          </p:cNvPr>
          <p:cNvSpPr txBox="1"/>
          <p:nvPr/>
        </p:nvSpPr>
        <p:spPr>
          <a:xfrm>
            <a:off x="1839755" y="2411402"/>
            <a:ext cx="6930190" cy="923330"/>
          </a:xfrm>
          <a:prstGeom prst="rect">
            <a:avLst/>
          </a:prstGeom>
          <a:noFill/>
        </p:spPr>
        <p:txBody>
          <a:bodyPr wrap="square" rtlCol="0">
            <a:spAutoFit/>
          </a:bodyPr>
          <a:lstStyle/>
          <a:p>
            <a:pPr algn="ctr"/>
            <a:r>
              <a:rPr lang="en-US" sz="5400" dirty="0">
                <a:solidFill>
                  <a:srgbClr val="FF0000"/>
                </a:solidFill>
                <a:latin typeface="Times New Roman" panose="02020603050405020304" pitchFamily="18" charset="0"/>
                <a:cs typeface="Times New Roman" panose="02020603050405020304" pitchFamily="18" charset="0"/>
              </a:rPr>
              <a:t>Introduction</a:t>
            </a:r>
            <a:endParaRPr lang="en-IN" sz="5400"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510748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altLang="en-IN" sz="3600">
                <a:solidFill>
                  <a:srgbClr val="FF0000"/>
                </a:solidFill>
                <a:latin typeface="Times New Roman" panose="02020603050405020304" charset="0"/>
                <a:cs typeface="Times New Roman" panose="02020603050405020304" charset="0"/>
              </a:rPr>
              <a:t>BigQuery</a:t>
            </a:r>
          </a:p>
        </p:txBody>
      </p:sp>
      <p:sp>
        <p:nvSpPr>
          <p:cNvPr id="3" name="Content Placeholder 2"/>
          <p:cNvSpPr>
            <a:spLocks noGrp="1"/>
          </p:cNvSpPr>
          <p:nvPr>
            <p:ph sz="half" idx="1"/>
          </p:nvPr>
        </p:nvSpPr>
        <p:spPr/>
        <p:txBody>
          <a:bodyPr/>
          <a:lstStyle/>
          <a:p>
            <a:pPr marL="0" indent="0">
              <a:buNone/>
            </a:pPr>
            <a:r>
              <a:rPr lang="en-US" sz="2400">
                <a:latin typeface="Times New Roman" panose="02020603050405020304" charset="0"/>
                <a:cs typeface="Times New Roman" panose="02020603050405020304" charset="0"/>
              </a:rPr>
              <a:t>Part of BigQuery is:-</a:t>
            </a:r>
          </a:p>
          <a:p>
            <a:pPr marL="0" indent="0">
              <a:buNone/>
            </a:pPr>
            <a:endParaRPr lang="en-US" sz="2400">
              <a:latin typeface="Times New Roman" panose="02020603050405020304" charset="0"/>
              <a:cs typeface="Times New Roman" panose="02020603050405020304" charset="0"/>
            </a:endParaRPr>
          </a:p>
          <a:p>
            <a:pPr>
              <a:buFont typeface="Wingdings" panose="05000000000000000000" charset="0"/>
              <a:buChar char="§"/>
            </a:pPr>
            <a:r>
              <a:rPr lang="en-US" sz="2400">
                <a:latin typeface="Times New Roman" panose="02020603050405020304" charset="0"/>
                <a:cs typeface="Times New Roman" panose="02020603050405020304" charset="0"/>
              </a:rPr>
              <a:t>Serverless</a:t>
            </a:r>
          </a:p>
          <a:p>
            <a:pPr>
              <a:buFont typeface="Wingdings" panose="05000000000000000000" charset="0"/>
              <a:buChar char="§"/>
            </a:pPr>
            <a:r>
              <a:rPr lang="en-US" sz="2400">
                <a:latin typeface="Times New Roman" panose="02020603050405020304" charset="0"/>
                <a:cs typeface="Times New Roman" panose="02020603050405020304" charset="0"/>
              </a:rPr>
              <a:t> Highly scalable</a:t>
            </a:r>
          </a:p>
          <a:p>
            <a:pPr>
              <a:buFont typeface="Wingdings" panose="05000000000000000000" charset="0"/>
              <a:buChar char="§"/>
            </a:pPr>
            <a:r>
              <a:rPr lang="en-US" sz="2400">
                <a:latin typeface="Times New Roman" panose="02020603050405020304" charset="0"/>
                <a:cs typeface="Times New Roman" panose="02020603050405020304" charset="0"/>
              </a:rPr>
              <a:t>Cost-effective multicloud data warehouse designed for business agility.</a:t>
            </a:r>
          </a:p>
        </p:txBody>
      </p:sp>
      <p:pic>
        <p:nvPicPr>
          <p:cNvPr id="4" name="Content Placeholder 3"/>
          <p:cNvPicPr>
            <a:picLocks noGrp="1" noChangeAspect="1"/>
          </p:cNvPicPr>
          <p:nvPr>
            <p:ph sz="half" idx="2"/>
          </p:nvPr>
        </p:nvPicPr>
        <p:blipFill>
          <a:blip r:embed="rId3"/>
          <a:stretch>
            <a:fillRect/>
          </a:stretch>
        </p:blipFill>
        <p:spPr>
          <a:xfrm>
            <a:off x="6845935" y="1417320"/>
            <a:ext cx="3467735" cy="3245485"/>
          </a:xfrm>
          <a:prstGeom prst="rect">
            <a:avLst/>
          </a:prstGeom>
        </p:spPr>
      </p:pic>
      <p:sp>
        <p:nvSpPr>
          <p:cNvPr id="5" name="Text Box 4"/>
          <p:cNvSpPr txBox="1"/>
          <p:nvPr/>
        </p:nvSpPr>
        <p:spPr>
          <a:xfrm>
            <a:off x="7207250" y="4650105"/>
            <a:ext cx="2540000" cy="737235"/>
          </a:xfrm>
          <a:prstGeom prst="rect">
            <a:avLst/>
          </a:prstGeom>
          <a:noFill/>
        </p:spPr>
        <p:txBody>
          <a:bodyPr wrap="square" rtlCol="0" anchor="t">
            <a:spAutoFit/>
          </a:bodyPr>
          <a:lstStyle/>
          <a:p>
            <a:r>
              <a:rPr lang="en-US" sz="1400"/>
              <a:t>https://usercentrics.com/wp-content/uploads/2021/03/Google-BigQuery.png</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IN" altLang="en-US" sz="3600">
                <a:solidFill>
                  <a:srgbClr val="FF0000"/>
                </a:solidFill>
                <a:latin typeface="Times New Roman" panose="02020603050405020304" charset="0"/>
                <a:cs typeface="Times New Roman" panose="02020603050405020304" charset="0"/>
              </a:rPr>
              <a:t>BigQueryOmni</a:t>
            </a:r>
          </a:p>
        </p:txBody>
      </p:sp>
      <p:pic>
        <p:nvPicPr>
          <p:cNvPr id="5" name="Content Placeholder 4"/>
          <p:cNvPicPr>
            <a:picLocks noGrp="1" noChangeAspect="1"/>
          </p:cNvPicPr>
          <p:nvPr>
            <p:ph idx="1"/>
          </p:nvPr>
        </p:nvPicPr>
        <p:blipFill>
          <a:blip r:embed="rId3"/>
          <a:stretch>
            <a:fillRect/>
          </a:stretch>
        </p:blipFill>
        <p:spPr>
          <a:xfrm>
            <a:off x="6026785" y="546735"/>
            <a:ext cx="4611370" cy="4526280"/>
          </a:xfrm>
          <a:prstGeom prst="rect">
            <a:avLst/>
          </a:prstGeom>
        </p:spPr>
      </p:pic>
      <p:sp>
        <p:nvSpPr>
          <p:cNvPr id="6" name="Text Box 5"/>
          <p:cNvSpPr txBox="1"/>
          <p:nvPr/>
        </p:nvSpPr>
        <p:spPr>
          <a:xfrm>
            <a:off x="7639685" y="5201285"/>
            <a:ext cx="3275965" cy="737235"/>
          </a:xfrm>
          <a:prstGeom prst="rect">
            <a:avLst/>
          </a:prstGeom>
          <a:noFill/>
        </p:spPr>
        <p:txBody>
          <a:bodyPr wrap="square" rtlCol="0" anchor="t">
            <a:spAutoFit/>
          </a:bodyPr>
          <a:lstStyle/>
          <a:p>
            <a:r>
              <a:rPr lang="en-US" sz="1400"/>
              <a:t>https://techcrunch.com/wp-content/uploads/2020/07/PRESS-BigQuery-Omni-architecture.png</a:t>
            </a:r>
          </a:p>
        </p:txBody>
      </p:sp>
      <p:sp>
        <p:nvSpPr>
          <p:cNvPr id="7" name="Text Box 6"/>
          <p:cNvSpPr txBox="1"/>
          <p:nvPr/>
        </p:nvSpPr>
        <p:spPr>
          <a:xfrm>
            <a:off x="901700" y="3530600"/>
            <a:ext cx="3693795" cy="1198880"/>
          </a:xfrm>
          <a:prstGeom prst="rect">
            <a:avLst/>
          </a:prstGeom>
          <a:noFill/>
        </p:spPr>
        <p:txBody>
          <a:bodyPr wrap="square" rtlCol="0" anchor="t">
            <a:spAutoFit/>
          </a:bodyPr>
          <a:lstStyle/>
          <a:p>
            <a:r>
              <a:rPr lang="en-IN" altLang="en-US" sz="2400"/>
              <a:t>It allows</a:t>
            </a:r>
            <a:r>
              <a:rPr lang="en-US" sz="2400"/>
              <a:t> you analyze data in Google Cloud, as well as AWS and Azure</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sz="3600">
                <a:solidFill>
                  <a:srgbClr val="FF0000"/>
                </a:solidFill>
                <a:latin typeface="Times New Roman" panose="02020603050405020304" charset="0"/>
                <a:cs typeface="Times New Roman" panose="02020603050405020304" charset="0"/>
              </a:rPr>
              <a:t>Networking</a:t>
            </a:r>
          </a:p>
        </p:txBody>
      </p:sp>
      <p:sp>
        <p:nvSpPr>
          <p:cNvPr id="3" name="Content Placeholder 2"/>
          <p:cNvSpPr>
            <a:spLocks noGrp="1"/>
          </p:cNvSpPr>
          <p:nvPr>
            <p:ph sz="half" idx="1"/>
          </p:nvPr>
        </p:nvSpPr>
        <p:spPr/>
        <p:txBody>
          <a:bodyPr/>
          <a:lstStyle/>
          <a:p>
            <a:r>
              <a:rPr lang="en-US" sz="2400">
                <a:latin typeface="Times New Roman" panose="02020603050405020304" charset="0"/>
                <a:cs typeface="Times New Roman" panose="02020603050405020304" charset="0"/>
              </a:rPr>
              <a:t>Google Cloud provides a big source of networking services made on top of planet-scale infrastructure that leverages automation, advanced AI, and programmability, enabling enterprises to connect, scale, secure, modernize and optimize their infrastructure.</a:t>
            </a:r>
          </a:p>
          <a:p>
            <a:endParaRPr lang="en-US" sz="2400">
              <a:latin typeface="Times New Roman" panose="02020603050405020304" charset="0"/>
              <a:cs typeface="Times New Roman" panose="02020603050405020304" charset="0"/>
            </a:endParaRPr>
          </a:p>
        </p:txBody>
      </p:sp>
      <p:pic>
        <p:nvPicPr>
          <p:cNvPr id="4" name="Content Placeholder 3"/>
          <p:cNvPicPr>
            <a:picLocks noGrp="1" noChangeAspect="1"/>
          </p:cNvPicPr>
          <p:nvPr>
            <p:ph sz="half" idx="2"/>
          </p:nvPr>
        </p:nvPicPr>
        <p:blipFill>
          <a:blip r:embed="rId3"/>
          <a:stretch>
            <a:fillRect/>
          </a:stretch>
        </p:blipFill>
        <p:spPr>
          <a:xfrm>
            <a:off x="6197600" y="1221105"/>
            <a:ext cx="5384800" cy="2827020"/>
          </a:xfrm>
          <a:prstGeom prst="rect">
            <a:avLst/>
          </a:prstGeom>
        </p:spPr>
      </p:pic>
      <p:sp>
        <p:nvSpPr>
          <p:cNvPr id="5" name="Text Box 4"/>
          <p:cNvSpPr txBox="1"/>
          <p:nvPr/>
        </p:nvSpPr>
        <p:spPr>
          <a:xfrm>
            <a:off x="6722745" y="4208780"/>
            <a:ext cx="4495165" cy="737235"/>
          </a:xfrm>
          <a:prstGeom prst="rect">
            <a:avLst/>
          </a:prstGeom>
          <a:noFill/>
        </p:spPr>
        <p:txBody>
          <a:bodyPr wrap="square" rtlCol="0" anchor="t">
            <a:spAutoFit/>
          </a:bodyPr>
          <a:lstStyle/>
          <a:p>
            <a:r>
              <a:rPr lang="en-US" sz="1400"/>
              <a:t>https://tudip.com/wp-content/uploads/2019/04/Blog-Header-Concepts-of-Networking-in-Google-Cloud-Platform-1900x600-1900x600.jpg</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sz="3600">
                <a:solidFill>
                  <a:srgbClr val="FF0000"/>
                </a:solidFill>
                <a:latin typeface="Times New Roman" panose="02020603050405020304" charset="0"/>
                <a:cs typeface="Times New Roman" panose="02020603050405020304" charset="0"/>
              </a:rPr>
              <a:t>Google Cloud networking services or technologies</a:t>
            </a:r>
          </a:p>
        </p:txBody>
      </p:sp>
      <p:sp>
        <p:nvSpPr>
          <p:cNvPr id="5" name="Content Placeholder 4"/>
          <p:cNvSpPr>
            <a:spLocks noGrp="1"/>
          </p:cNvSpPr>
          <p:nvPr>
            <p:ph sz="half" idx="1"/>
          </p:nvPr>
        </p:nvSpPr>
        <p:spPr/>
        <p:txBody>
          <a:bodyPr/>
          <a:lstStyle/>
          <a:p>
            <a:pPr marL="0" indent="0">
              <a:buNone/>
            </a:pPr>
            <a:r>
              <a:rPr lang="en-US" sz="2400">
                <a:latin typeface="Times New Roman" panose="02020603050405020304" charset="0"/>
                <a:cs typeface="Times New Roman" panose="02020603050405020304" charset="0"/>
              </a:rPr>
              <a:t>Network Connectivity Center</a:t>
            </a:r>
            <a:r>
              <a:rPr lang="en-IN" altLang="en-US" sz="2400">
                <a:latin typeface="Times New Roman" panose="02020603050405020304" charset="0"/>
                <a:cs typeface="Times New Roman" panose="02020603050405020304" charset="0"/>
              </a:rPr>
              <a:t> has following main Features:-</a:t>
            </a:r>
          </a:p>
          <a:p>
            <a:pPr>
              <a:buFont typeface="Wingdings" panose="05000000000000000000" charset="0"/>
              <a:buChar char="§"/>
            </a:pPr>
            <a:r>
              <a:rPr lang="en-IN" altLang="en-US" sz="2400">
                <a:latin typeface="Times New Roman" panose="02020603050405020304" charset="0"/>
                <a:cs typeface="Times New Roman" panose="02020603050405020304" charset="0"/>
              </a:rPr>
              <a:t>It is simple to use.</a:t>
            </a:r>
          </a:p>
          <a:p>
            <a:pPr>
              <a:buFont typeface="Wingdings" panose="05000000000000000000" charset="0"/>
              <a:buChar char="§"/>
            </a:pPr>
            <a:endParaRPr lang="en-IN" altLang="en-US" sz="2400">
              <a:latin typeface="Times New Roman" panose="02020603050405020304" charset="0"/>
              <a:cs typeface="Times New Roman" panose="02020603050405020304" charset="0"/>
            </a:endParaRPr>
          </a:p>
          <a:p>
            <a:pPr>
              <a:buFont typeface="Wingdings" panose="05000000000000000000" charset="0"/>
              <a:buChar char="§"/>
            </a:pPr>
            <a:r>
              <a:rPr lang="en-IN" altLang="en-US" sz="2400">
                <a:latin typeface="Times New Roman" panose="02020603050405020304" charset="0"/>
                <a:cs typeface="Times New Roman" panose="02020603050405020304" charset="0"/>
              </a:rPr>
              <a:t>It is more flexible.</a:t>
            </a:r>
          </a:p>
          <a:p>
            <a:pPr>
              <a:buFont typeface="Wingdings" panose="05000000000000000000" charset="0"/>
              <a:buChar char="§"/>
            </a:pPr>
            <a:endParaRPr lang="en-IN" altLang="en-US" sz="2400">
              <a:latin typeface="Times New Roman" panose="02020603050405020304" charset="0"/>
              <a:cs typeface="Times New Roman" panose="02020603050405020304" charset="0"/>
            </a:endParaRPr>
          </a:p>
          <a:p>
            <a:pPr>
              <a:buFont typeface="Wingdings" panose="05000000000000000000" charset="0"/>
              <a:buChar char="§"/>
            </a:pPr>
            <a:r>
              <a:rPr lang="en-IN" altLang="en-US" sz="2400">
                <a:latin typeface="Times New Roman" panose="02020603050405020304" charset="0"/>
                <a:cs typeface="Times New Roman" panose="02020603050405020304" charset="0"/>
              </a:rPr>
              <a:t>It provides insightful cloud connectivity to the users</a:t>
            </a:r>
          </a:p>
        </p:txBody>
      </p:sp>
      <p:pic>
        <p:nvPicPr>
          <p:cNvPr id="4" name="Content Placeholder 3"/>
          <p:cNvPicPr>
            <a:picLocks noGrp="1" noChangeAspect="1"/>
          </p:cNvPicPr>
          <p:nvPr>
            <p:ph sz="half" idx="2"/>
          </p:nvPr>
        </p:nvPicPr>
        <p:blipFill>
          <a:blip r:embed="rId3"/>
          <a:stretch>
            <a:fillRect/>
          </a:stretch>
        </p:blipFill>
        <p:spPr>
          <a:xfrm>
            <a:off x="6988175" y="1355725"/>
            <a:ext cx="3809365" cy="3288665"/>
          </a:xfrm>
          <a:prstGeom prst="rect">
            <a:avLst/>
          </a:prstGeom>
        </p:spPr>
      </p:pic>
      <p:sp>
        <p:nvSpPr>
          <p:cNvPr id="3" name="Text Box 2"/>
          <p:cNvSpPr txBox="1"/>
          <p:nvPr/>
        </p:nvSpPr>
        <p:spPr>
          <a:xfrm>
            <a:off x="6756400" y="4803140"/>
            <a:ext cx="4041140" cy="737235"/>
          </a:xfrm>
          <a:prstGeom prst="rect">
            <a:avLst/>
          </a:prstGeom>
          <a:noFill/>
        </p:spPr>
        <p:txBody>
          <a:bodyPr wrap="square" rtlCol="0" anchor="t">
            <a:spAutoFit/>
          </a:bodyPr>
          <a:lstStyle/>
          <a:p>
            <a:r>
              <a:rPr lang="en-US" sz="1400"/>
              <a:t>https://storage.googleapis.com/gweb-cloudblog-publish/images/image1_qJ8TE3M.max-2000x2000.jpg</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sz="3600">
                <a:solidFill>
                  <a:srgbClr val="FF0000"/>
                </a:solidFill>
                <a:latin typeface="Times New Roman" panose="02020603050405020304" charset="0"/>
                <a:cs typeface="Times New Roman" panose="02020603050405020304" charset="0"/>
              </a:rPr>
              <a:t>Virtual Private Cloud </a:t>
            </a:r>
          </a:p>
        </p:txBody>
      </p:sp>
      <p:sp>
        <p:nvSpPr>
          <p:cNvPr id="3" name="Content Placeholder 2"/>
          <p:cNvSpPr>
            <a:spLocks noGrp="1"/>
          </p:cNvSpPr>
          <p:nvPr>
            <p:ph sz="half" idx="1"/>
          </p:nvPr>
        </p:nvSpPr>
        <p:spPr>
          <a:xfrm>
            <a:off x="609600" y="1600200"/>
            <a:ext cx="5384800" cy="5097780"/>
          </a:xfrm>
        </p:spPr>
        <p:txBody>
          <a:bodyPr/>
          <a:lstStyle/>
          <a:p>
            <a:pPr marL="0" indent="0">
              <a:buNone/>
            </a:pPr>
            <a:r>
              <a:rPr lang="en-IN" altLang="en-US" sz="2400">
                <a:latin typeface="Times New Roman" panose="02020603050405020304" charset="0"/>
                <a:cs typeface="Times New Roman" panose="02020603050405020304" charset="0"/>
                <a:sym typeface="+mn-ea"/>
              </a:rPr>
              <a:t>Virtual Private Cloud has following main Features:-</a:t>
            </a:r>
          </a:p>
          <a:p>
            <a:pPr marL="0" indent="0">
              <a:buNone/>
            </a:pPr>
            <a:endParaRPr lang="en-IN" altLang="en-US" sz="2400">
              <a:latin typeface="Times New Roman" panose="02020603050405020304" charset="0"/>
              <a:cs typeface="Times New Roman" panose="02020603050405020304" charset="0"/>
            </a:endParaRPr>
          </a:p>
          <a:p>
            <a:pPr>
              <a:buFont typeface="Wingdings" panose="05000000000000000000" charset="0"/>
              <a:buChar char="§"/>
            </a:pPr>
            <a:r>
              <a:rPr lang="en-IN" altLang="en-US" sz="2400">
                <a:latin typeface="Times New Roman" panose="02020603050405020304" charset="0"/>
                <a:cs typeface="Times New Roman" panose="02020603050405020304" charset="0"/>
              </a:rPr>
              <a:t>VPC network:-It will automatically set up virtual topology, configuring prefix ranges for  subnets and network policies, or we can configure our own. We can also expand CIDR ranges without downtime.</a:t>
            </a:r>
          </a:p>
          <a:p>
            <a:pPr>
              <a:buFont typeface="Wingdings" panose="05000000000000000000" charset="0"/>
              <a:buChar char="§"/>
            </a:pPr>
            <a:endParaRPr lang="en-IN" altLang="en-US"/>
          </a:p>
          <a:p>
            <a:pPr>
              <a:buFont typeface="Wingdings" panose="05000000000000000000" charset="0"/>
              <a:buChar char="§"/>
            </a:pPr>
            <a:endParaRPr lang="en-IN" altLang="en-US"/>
          </a:p>
          <a:p>
            <a:pPr>
              <a:buFont typeface="Wingdings" panose="05000000000000000000" charset="0"/>
              <a:buChar char="§"/>
            </a:pPr>
            <a:endParaRPr lang="en-IN" altLang="en-US"/>
          </a:p>
          <a:p>
            <a:pPr>
              <a:buFont typeface="Wingdings" panose="05000000000000000000" charset="0"/>
              <a:buChar char="§"/>
            </a:pPr>
            <a:endParaRPr lang="en-IN" altLang="en-US"/>
          </a:p>
          <a:p>
            <a:pPr>
              <a:buFont typeface="Wingdings" panose="05000000000000000000" charset="0"/>
              <a:buChar char="§"/>
            </a:pPr>
            <a:endParaRPr lang="en-IN" altLang="en-US"/>
          </a:p>
        </p:txBody>
      </p:sp>
      <p:pic>
        <p:nvPicPr>
          <p:cNvPr id="4" name="Content Placeholder 3"/>
          <p:cNvPicPr>
            <a:picLocks noGrp="1" noChangeAspect="1"/>
          </p:cNvPicPr>
          <p:nvPr>
            <p:ph sz="half" idx="2"/>
          </p:nvPr>
        </p:nvPicPr>
        <p:blipFill>
          <a:blip r:embed="rId3"/>
          <a:stretch>
            <a:fillRect/>
          </a:stretch>
        </p:blipFill>
        <p:spPr>
          <a:xfrm>
            <a:off x="7759700" y="1600200"/>
            <a:ext cx="2761615" cy="2700020"/>
          </a:xfrm>
          <a:prstGeom prst="rect">
            <a:avLst/>
          </a:prstGeom>
        </p:spPr>
      </p:pic>
      <p:sp>
        <p:nvSpPr>
          <p:cNvPr id="5" name="Text Box 4"/>
          <p:cNvSpPr txBox="1"/>
          <p:nvPr/>
        </p:nvSpPr>
        <p:spPr>
          <a:xfrm>
            <a:off x="7526020" y="4653280"/>
            <a:ext cx="3130550" cy="737235"/>
          </a:xfrm>
          <a:prstGeom prst="rect">
            <a:avLst/>
          </a:prstGeom>
          <a:noFill/>
        </p:spPr>
        <p:txBody>
          <a:bodyPr wrap="square" rtlCol="0" anchor="t">
            <a:spAutoFit/>
          </a:bodyPr>
          <a:lstStyle/>
          <a:p>
            <a:r>
              <a:rPr lang="en-US" sz="1400"/>
              <a:t>https://symbols.getvecta.com/stencil_4/72_google-virtual-private-cloud-vpc.fdc241f602.jpg</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sz="3600">
                <a:solidFill>
                  <a:srgbClr val="FF0000"/>
                </a:solidFill>
                <a:latin typeface="Times New Roman" panose="02020603050405020304" charset="0"/>
                <a:cs typeface="Times New Roman" panose="02020603050405020304" charset="0"/>
                <a:sym typeface="+mn-ea"/>
              </a:rPr>
              <a:t>Virtual Private Cloud</a:t>
            </a:r>
          </a:p>
        </p:txBody>
      </p:sp>
      <p:sp>
        <p:nvSpPr>
          <p:cNvPr id="3" name="Content Placeholder 2"/>
          <p:cNvSpPr>
            <a:spLocks noGrp="1"/>
          </p:cNvSpPr>
          <p:nvPr>
            <p:ph sz="half" idx="1"/>
          </p:nvPr>
        </p:nvSpPr>
        <p:spPr/>
        <p:txBody>
          <a:bodyPr/>
          <a:lstStyle/>
          <a:p>
            <a:pPr marL="0" indent="0">
              <a:buFont typeface="Wingdings" panose="05000000000000000000" charset="0"/>
              <a:buNone/>
            </a:pPr>
            <a:r>
              <a:rPr lang="en-IN" altLang="en-US" sz="2400">
                <a:latin typeface="Times New Roman" panose="02020603050405020304" charset="0"/>
                <a:cs typeface="Times New Roman" panose="02020603050405020304" charset="0"/>
                <a:sym typeface="+mn-ea"/>
              </a:rPr>
              <a:t>VPC flowlogs:-</a:t>
            </a:r>
          </a:p>
          <a:p>
            <a:pPr marL="0" indent="0">
              <a:buFont typeface="Wingdings" panose="05000000000000000000" charset="0"/>
              <a:buNone/>
            </a:pPr>
            <a:endParaRPr lang="en-IN" altLang="en-US" sz="2400">
              <a:latin typeface="Times New Roman" panose="02020603050405020304" charset="0"/>
              <a:cs typeface="Times New Roman" panose="02020603050405020304" charset="0"/>
              <a:sym typeface="+mn-ea"/>
            </a:endParaRPr>
          </a:p>
          <a:p>
            <a:pPr marL="0" indent="0">
              <a:buFont typeface="Wingdings" panose="05000000000000000000" charset="0"/>
              <a:buNone/>
            </a:pPr>
            <a:r>
              <a:rPr lang="en-IN" altLang="en-US" sz="2400">
                <a:latin typeface="Times New Roman" panose="02020603050405020304" charset="0"/>
                <a:cs typeface="Times New Roman" panose="02020603050405020304" charset="0"/>
                <a:sym typeface="+mn-ea"/>
              </a:rPr>
              <a:t> It is helpfull with network monitoring, forensics, real-time security analysis, and expense optimization. </a:t>
            </a:r>
          </a:p>
          <a:p>
            <a:endParaRPr lang="en-US" sz="2400">
              <a:latin typeface="Times New Roman" panose="02020603050405020304" charset="0"/>
              <a:cs typeface="Times New Roman" panose="02020603050405020304" charset="0"/>
            </a:endParaRPr>
          </a:p>
        </p:txBody>
      </p:sp>
      <p:pic>
        <p:nvPicPr>
          <p:cNvPr id="6" name="Content Placeholder 5"/>
          <p:cNvPicPr>
            <a:picLocks noGrp="1" noChangeAspect="1"/>
          </p:cNvPicPr>
          <p:nvPr>
            <p:ph sz="half" idx="2"/>
          </p:nvPr>
        </p:nvPicPr>
        <p:blipFill>
          <a:blip r:embed="rId3"/>
          <a:stretch>
            <a:fillRect/>
          </a:stretch>
        </p:blipFill>
        <p:spPr>
          <a:xfrm>
            <a:off x="7449820" y="462915"/>
            <a:ext cx="3667125" cy="3971925"/>
          </a:xfrm>
          <a:prstGeom prst="rect">
            <a:avLst/>
          </a:prstGeom>
        </p:spPr>
      </p:pic>
      <p:sp>
        <p:nvSpPr>
          <p:cNvPr id="7" name="Text Box 6"/>
          <p:cNvSpPr txBox="1"/>
          <p:nvPr/>
        </p:nvSpPr>
        <p:spPr>
          <a:xfrm>
            <a:off x="7279005" y="4330065"/>
            <a:ext cx="3838575" cy="737235"/>
          </a:xfrm>
          <a:prstGeom prst="rect">
            <a:avLst/>
          </a:prstGeom>
          <a:noFill/>
        </p:spPr>
        <p:txBody>
          <a:bodyPr wrap="square" rtlCol="0" anchor="t">
            <a:spAutoFit/>
          </a:bodyPr>
          <a:lstStyle/>
          <a:p>
            <a:r>
              <a:rPr lang="en-US" sz="1400"/>
              <a:t>https://tudip.com/wp-content/uploads/2019/09/Virtual-Private-Cloud-Unify-2015.png</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IN" altLang="en-US" sz="3600">
                <a:solidFill>
                  <a:srgbClr val="FF0000"/>
                </a:solidFill>
                <a:latin typeface="Times New Roman" panose="02020603050405020304" charset="0"/>
                <a:cs typeface="Times New Roman" panose="02020603050405020304" charset="0"/>
              </a:rPr>
              <a:t>Cloud DNS</a:t>
            </a:r>
          </a:p>
        </p:txBody>
      </p:sp>
      <p:sp>
        <p:nvSpPr>
          <p:cNvPr id="3" name="Content Placeholder 2"/>
          <p:cNvSpPr>
            <a:spLocks noGrp="1"/>
          </p:cNvSpPr>
          <p:nvPr>
            <p:ph sz="half" idx="1"/>
          </p:nvPr>
        </p:nvSpPr>
        <p:spPr/>
        <p:txBody>
          <a:bodyPr/>
          <a:lstStyle/>
          <a:p>
            <a:pPr>
              <a:buFont typeface="Wingdings" panose="05000000000000000000" charset="0"/>
              <a:buChar char="§"/>
            </a:pPr>
            <a:r>
              <a:rPr lang="en-IN" altLang="en-US" sz="2400">
                <a:latin typeface="Times New Roman" panose="02020603050405020304" charset="0"/>
                <a:cs typeface="Times New Roman" panose="02020603050405020304" charset="0"/>
              </a:rPr>
              <a:t>Cloud DNS is s</a:t>
            </a:r>
            <a:r>
              <a:rPr lang="en-US" sz="2400">
                <a:latin typeface="Times New Roman" panose="02020603050405020304" charset="0"/>
                <a:cs typeface="Times New Roman" panose="02020603050405020304" charset="0"/>
              </a:rPr>
              <a:t>calable, reliable, and </a:t>
            </a:r>
            <a:r>
              <a:rPr lang="en-IN" altLang="en-US" sz="2400">
                <a:latin typeface="Times New Roman" panose="02020603050405020304" charset="0"/>
                <a:cs typeface="Times New Roman" panose="02020603050405020304" charset="0"/>
              </a:rPr>
              <a:t>also it </a:t>
            </a:r>
            <a:r>
              <a:rPr lang="en-US" sz="2400">
                <a:latin typeface="Times New Roman" panose="02020603050405020304" charset="0"/>
                <a:cs typeface="Times New Roman" panose="02020603050405020304" charset="0"/>
              </a:rPr>
              <a:t>manage</a:t>
            </a:r>
            <a:r>
              <a:rPr lang="en-IN" altLang="en-US" sz="2400">
                <a:latin typeface="Times New Roman" panose="02020603050405020304" charset="0"/>
                <a:cs typeface="Times New Roman" panose="02020603050405020304" charset="0"/>
              </a:rPr>
              <a:t>s</a:t>
            </a:r>
            <a:r>
              <a:rPr lang="en-US" sz="2400">
                <a:latin typeface="Times New Roman" panose="02020603050405020304" charset="0"/>
                <a:cs typeface="Times New Roman" panose="02020603050405020304" charset="0"/>
              </a:rPr>
              <a:t> DNS service running on the same infrastructure as Google</a:t>
            </a:r>
            <a:r>
              <a:rPr lang="en-IN" altLang="en-US" sz="2400">
                <a:latin typeface="Times New Roman" panose="02020603050405020304" charset="0"/>
                <a:cs typeface="Times New Roman" panose="02020603050405020304" charset="0"/>
              </a:rPr>
              <a:t>.</a:t>
            </a:r>
          </a:p>
          <a:p>
            <a:pPr>
              <a:buFont typeface="Wingdings" panose="05000000000000000000" charset="0"/>
              <a:buChar char="§"/>
            </a:pPr>
            <a:endParaRPr lang="en-IN" altLang="en-US" sz="2400">
              <a:latin typeface="Times New Roman" panose="02020603050405020304" charset="0"/>
              <a:cs typeface="Times New Roman" panose="02020603050405020304" charset="0"/>
            </a:endParaRPr>
          </a:p>
          <a:p>
            <a:pPr>
              <a:buFont typeface="Wingdings" panose="05000000000000000000" charset="0"/>
              <a:buChar char="§"/>
            </a:pPr>
            <a:r>
              <a:rPr lang="en-US" sz="2400">
                <a:latin typeface="Times New Roman" panose="02020603050405020304" charset="0"/>
                <a:cs typeface="Times New Roman" panose="02020603050405020304" charset="0"/>
              </a:rPr>
              <a:t>Everything you need </a:t>
            </a:r>
            <a:r>
              <a:rPr lang="en-IN" altLang="en-US" sz="2400">
                <a:latin typeface="Times New Roman" panose="02020603050405020304" charset="0"/>
                <a:cs typeface="Times New Roman" panose="02020603050405020304" charset="0"/>
              </a:rPr>
              <a:t>while registering</a:t>
            </a:r>
            <a:r>
              <a:rPr lang="en-US" sz="2400">
                <a:latin typeface="Times New Roman" panose="02020603050405020304" charset="0"/>
                <a:cs typeface="Times New Roman" panose="02020603050405020304" charset="0"/>
              </a:rPr>
              <a:t> domain and management </a:t>
            </a:r>
            <a:r>
              <a:rPr lang="en-IN" altLang="en-US" sz="2400">
                <a:latin typeface="Times New Roman" panose="02020603050405020304" charset="0"/>
                <a:cs typeface="Times New Roman" panose="02020603050405020304" charset="0"/>
              </a:rPr>
              <a:t>is </a:t>
            </a:r>
            <a:r>
              <a:rPr lang="en-US" sz="2400">
                <a:latin typeface="Times New Roman" panose="02020603050405020304" charset="0"/>
                <a:cs typeface="Times New Roman" panose="02020603050405020304" charset="0"/>
              </a:rPr>
              <a:t>in one place</a:t>
            </a:r>
            <a:r>
              <a:rPr lang="en-IN" altLang="en-US" sz="2400">
                <a:latin typeface="Times New Roman" panose="02020603050405020304" charset="0"/>
                <a:cs typeface="Times New Roman" panose="02020603050405020304" charset="0"/>
              </a:rPr>
              <a:t>.</a:t>
            </a:r>
          </a:p>
          <a:p>
            <a:pPr marL="0" indent="0">
              <a:buFont typeface="Wingdings" panose="05000000000000000000" charset="0"/>
              <a:buNone/>
            </a:pPr>
            <a:endParaRPr lang="en-IN" altLang="en-US" sz="2800">
              <a:latin typeface="Times New Roman" panose="02020603050405020304" charset="0"/>
              <a:cs typeface="Times New Roman" panose="02020603050405020304" charset="0"/>
            </a:endParaRPr>
          </a:p>
          <a:p>
            <a:pPr>
              <a:buFont typeface="Wingdings" panose="05000000000000000000" charset="0"/>
              <a:buChar char="§"/>
            </a:pPr>
            <a:endParaRPr lang="en-IN" altLang="en-US" sz="2800">
              <a:latin typeface="Times New Roman" panose="02020603050405020304" charset="0"/>
              <a:cs typeface="Times New Roman" panose="02020603050405020304" charset="0"/>
            </a:endParaRPr>
          </a:p>
        </p:txBody>
      </p:sp>
      <p:pic>
        <p:nvPicPr>
          <p:cNvPr id="4" name="Content Placeholder 3"/>
          <p:cNvPicPr>
            <a:picLocks noGrp="1" noChangeAspect="1"/>
          </p:cNvPicPr>
          <p:nvPr>
            <p:ph sz="half" idx="2"/>
          </p:nvPr>
        </p:nvPicPr>
        <p:blipFill>
          <a:blip r:embed="rId3"/>
          <a:stretch>
            <a:fillRect/>
          </a:stretch>
        </p:blipFill>
        <p:spPr>
          <a:xfrm>
            <a:off x="6104890" y="1029970"/>
            <a:ext cx="5376545" cy="3096260"/>
          </a:xfrm>
          <a:prstGeom prst="rect">
            <a:avLst/>
          </a:prstGeom>
        </p:spPr>
      </p:pic>
      <p:sp>
        <p:nvSpPr>
          <p:cNvPr id="5" name="Text Box 4"/>
          <p:cNvSpPr txBox="1"/>
          <p:nvPr/>
        </p:nvSpPr>
        <p:spPr>
          <a:xfrm>
            <a:off x="6918325" y="4408170"/>
            <a:ext cx="3924935" cy="737235"/>
          </a:xfrm>
          <a:prstGeom prst="rect">
            <a:avLst/>
          </a:prstGeom>
          <a:noFill/>
        </p:spPr>
        <p:txBody>
          <a:bodyPr wrap="square" rtlCol="0" anchor="t">
            <a:spAutoFit/>
          </a:bodyPr>
          <a:lstStyle/>
          <a:p>
            <a:r>
              <a:rPr lang="en-US" sz="1400"/>
              <a:t>https://gcloud.devoteam.com/wp-content/uploads/sites/32/2021/10/DNS-Forwarding.png</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lgn="l"/>
            <a:r>
              <a:rPr lang="en-IN" altLang="en-US" sz="3600">
                <a:solidFill>
                  <a:srgbClr val="FF0000"/>
                </a:solidFill>
                <a:latin typeface="Times New Roman" panose="02020603050405020304" charset="0"/>
                <a:cs typeface="Times New Roman" panose="02020603050405020304" charset="0"/>
              </a:rPr>
              <a:t>Cloud DNS</a:t>
            </a:r>
          </a:p>
        </p:txBody>
      </p:sp>
      <p:sp>
        <p:nvSpPr>
          <p:cNvPr id="2" name="Content Placeholder 1"/>
          <p:cNvSpPr>
            <a:spLocks noGrp="1"/>
          </p:cNvSpPr>
          <p:nvPr>
            <p:ph sz="half" idx="1"/>
          </p:nvPr>
        </p:nvSpPr>
        <p:spPr/>
        <p:txBody>
          <a:bodyPr/>
          <a:lstStyle/>
          <a:p>
            <a:r>
              <a:rPr lang="en-IN" altLang="en-US" sz="2400">
                <a:latin typeface="Times New Roman" panose="02020603050405020304" charset="0"/>
                <a:cs typeface="Times New Roman" panose="02020603050405020304" charset="0"/>
                <a:sym typeface="+mn-ea"/>
              </a:rPr>
              <a:t>It e</a:t>
            </a:r>
            <a:r>
              <a:rPr lang="en-US" sz="2400">
                <a:latin typeface="Times New Roman" panose="02020603050405020304" charset="0"/>
                <a:cs typeface="Times New Roman" panose="02020603050405020304" charset="0"/>
                <a:sym typeface="+mn-ea"/>
              </a:rPr>
              <a:t>asily publish</a:t>
            </a:r>
            <a:r>
              <a:rPr lang="en-IN" altLang="en-US" sz="2400">
                <a:latin typeface="Times New Roman" panose="02020603050405020304" charset="0"/>
                <a:cs typeface="Times New Roman" panose="02020603050405020304" charset="0"/>
                <a:sym typeface="+mn-ea"/>
              </a:rPr>
              <a:t>es</a:t>
            </a:r>
            <a:r>
              <a:rPr lang="en-US" sz="2400">
                <a:latin typeface="Times New Roman" panose="02020603050405020304" charset="0"/>
                <a:cs typeface="Times New Roman" panose="02020603050405020304" charset="0"/>
                <a:sym typeface="+mn-ea"/>
              </a:rPr>
              <a:t> and manage</a:t>
            </a:r>
            <a:r>
              <a:rPr lang="en-IN" altLang="en-US" sz="2400">
                <a:latin typeface="Times New Roman" panose="02020603050405020304" charset="0"/>
                <a:cs typeface="Times New Roman" panose="02020603050405020304" charset="0"/>
                <a:sym typeface="+mn-ea"/>
              </a:rPr>
              <a:t>s</a:t>
            </a:r>
            <a:r>
              <a:rPr lang="en-US" sz="2400">
                <a:latin typeface="Times New Roman" panose="02020603050405020304" charset="0"/>
                <a:cs typeface="Times New Roman" panose="02020603050405020304" charset="0"/>
                <a:sym typeface="+mn-ea"/>
              </a:rPr>
              <a:t> millions of DNS zones and records using our simple user interface</a:t>
            </a:r>
            <a:r>
              <a:rPr lang="en-IN" altLang="en-US" sz="2400">
                <a:latin typeface="Times New Roman" panose="02020603050405020304" charset="0"/>
                <a:cs typeface="Times New Roman" panose="02020603050405020304" charset="0"/>
                <a:sym typeface="+mn-ea"/>
              </a:rPr>
              <a:t>.</a:t>
            </a:r>
            <a:endParaRPr lang="en-IN" altLang="en-US" sz="2400">
              <a:latin typeface="Times New Roman" panose="02020603050405020304" charset="0"/>
              <a:cs typeface="Times New Roman" panose="02020603050405020304" charset="0"/>
            </a:endParaRPr>
          </a:p>
          <a:p>
            <a:endParaRPr lang="en-US" sz="2400"/>
          </a:p>
          <a:p>
            <a:r>
              <a:rPr lang="en-IN" altLang="en-US" sz="2400"/>
              <a:t>Cloud DNS management manages variuos platforms.</a:t>
            </a:r>
          </a:p>
        </p:txBody>
      </p:sp>
      <p:pic>
        <p:nvPicPr>
          <p:cNvPr id="4" name="Content Placeholder 3"/>
          <p:cNvPicPr>
            <a:picLocks noGrp="1" noChangeAspect="1"/>
          </p:cNvPicPr>
          <p:nvPr>
            <p:ph sz="half" idx="2"/>
          </p:nvPr>
        </p:nvPicPr>
        <p:blipFill>
          <a:blip r:embed="rId3"/>
          <a:stretch>
            <a:fillRect/>
          </a:stretch>
        </p:blipFill>
        <p:spPr>
          <a:xfrm>
            <a:off x="6205855" y="1417955"/>
            <a:ext cx="5376545" cy="3072130"/>
          </a:xfrm>
          <a:prstGeom prst="rect">
            <a:avLst/>
          </a:prstGeom>
        </p:spPr>
      </p:pic>
      <p:sp>
        <p:nvSpPr>
          <p:cNvPr id="8" name="Text Box 7"/>
          <p:cNvSpPr txBox="1"/>
          <p:nvPr/>
        </p:nvSpPr>
        <p:spPr>
          <a:xfrm>
            <a:off x="6443345" y="4985385"/>
            <a:ext cx="4327525" cy="737235"/>
          </a:xfrm>
          <a:prstGeom prst="rect">
            <a:avLst/>
          </a:prstGeom>
          <a:noFill/>
        </p:spPr>
        <p:txBody>
          <a:bodyPr wrap="square" rtlCol="0" anchor="t">
            <a:spAutoFit/>
          </a:bodyPr>
          <a:lstStyle/>
          <a:p>
            <a:r>
              <a:rPr lang="en-US" sz="1400"/>
              <a:t>https://www.dailyhostnews.com/wp-content/uploads/2020/02/cloud-featured-2100x1200.png</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IN" altLang="en-US" sz="3600">
                <a:solidFill>
                  <a:srgbClr val="FF0000"/>
                </a:solidFill>
                <a:latin typeface="Times New Roman" panose="02020603050405020304" charset="0"/>
                <a:cs typeface="Times New Roman" panose="02020603050405020304" charset="0"/>
              </a:rPr>
              <a:t>Key features Of Cloud DNS</a:t>
            </a:r>
          </a:p>
        </p:txBody>
      </p:sp>
      <p:sp>
        <p:nvSpPr>
          <p:cNvPr id="3" name="Content Placeholder 2"/>
          <p:cNvSpPr>
            <a:spLocks noGrp="1"/>
          </p:cNvSpPr>
          <p:nvPr>
            <p:ph sz="half" idx="1"/>
          </p:nvPr>
        </p:nvSpPr>
        <p:spPr>
          <a:xfrm>
            <a:off x="609600" y="2348865"/>
            <a:ext cx="5376545" cy="3777615"/>
          </a:xfrm>
        </p:spPr>
        <p:txBody>
          <a:bodyPr/>
          <a:lstStyle/>
          <a:p>
            <a:pPr>
              <a:buFont typeface="Wingdings" panose="05000000000000000000" charset="0"/>
              <a:buChar char="§"/>
            </a:pPr>
            <a:endParaRPr lang="en-US" sz="2800"/>
          </a:p>
          <a:p>
            <a:pPr>
              <a:buFont typeface="Wingdings" panose="05000000000000000000" charset="0"/>
              <a:buChar char="§"/>
            </a:pPr>
            <a:r>
              <a:rPr lang="en-US" sz="2400"/>
              <a:t>Authoritative DNS lookup</a:t>
            </a:r>
          </a:p>
          <a:p>
            <a:pPr>
              <a:buFont typeface="Wingdings" panose="05000000000000000000" charset="0"/>
              <a:buChar char="§"/>
            </a:pPr>
            <a:r>
              <a:rPr lang="en-US" sz="2400"/>
              <a:t>Domain registration and management</a:t>
            </a:r>
          </a:p>
          <a:p>
            <a:pPr>
              <a:buFont typeface="Wingdings" panose="05000000000000000000" charset="0"/>
              <a:buChar char="§"/>
            </a:pPr>
            <a:r>
              <a:rPr lang="en-US" sz="2400"/>
              <a:t>Fast anycast name servers</a:t>
            </a:r>
          </a:p>
          <a:p>
            <a:pPr>
              <a:buFont typeface="Wingdings" panose="05000000000000000000" charset="0"/>
              <a:buChar char="§"/>
            </a:pPr>
            <a:endParaRPr lang="en-US" sz="2400"/>
          </a:p>
        </p:txBody>
      </p:sp>
      <p:pic>
        <p:nvPicPr>
          <p:cNvPr id="4" name="Content Placeholder 3"/>
          <p:cNvPicPr>
            <a:picLocks noGrp="1" noChangeAspect="1"/>
          </p:cNvPicPr>
          <p:nvPr>
            <p:ph sz="half" idx="2"/>
          </p:nvPr>
        </p:nvPicPr>
        <p:blipFill>
          <a:blip r:embed="rId3"/>
          <a:stretch>
            <a:fillRect/>
          </a:stretch>
        </p:blipFill>
        <p:spPr>
          <a:xfrm>
            <a:off x="6197600" y="1151255"/>
            <a:ext cx="5384800" cy="3027045"/>
          </a:xfrm>
          <a:prstGeom prst="rect">
            <a:avLst/>
          </a:prstGeom>
        </p:spPr>
      </p:pic>
      <p:sp>
        <p:nvSpPr>
          <p:cNvPr id="5" name="Text Box 4"/>
          <p:cNvSpPr txBox="1"/>
          <p:nvPr/>
        </p:nvSpPr>
        <p:spPr>
          <a:xfrm>
            <a:off x="7091680" y="4269105"/>
            <a:ext cx="3449320" cy="1198880"/>
          </a:xfrm>
          <a:prstGeom prst="rect">
            <a:avLst/>
          </a:prstGeom>
          <a:noFill/>
        </p:spPr>
        <p:txBody>
          <a:bodyPr wrap="square" rtlCol="0" anchor="t">
            <a:spAutoFit/>
          </a:bodyPr>
          <a:lstStyle/>
          <a:p>
            <a:r>
              <a:rPr lang="en-US"/>
              <a:t>https://www.siteyaar.com/wp-content/uploads/2019/07/Google-Cloud-DNS-The-Definitive-Guide-1024x576.png</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sz="3600">
                <a:solidFill>
                  <a:srgbClr val="FF0000"/>
                </a:solidFill>
                <a:latin typeface="Times New Roman" panose="02020603050405020304" charset="0"/>
                <a:cs typeface="Times New Roman" panose="02020603050405020304" charset="0"/>
              </a:rPr>
              <a:t> Service Directory</a:t>
            </a:r>
          </a:p>
        </p:txBody>
      </p:sp>
      <p:sp>
        <p:nvSpPr>
          <p:cNvPr id="3" name="Content Placeholder 2"/>
          <p:cNvSpPr>
            <a:spLocks noGrp="1"/>
          </p:cNvSpPr>
          <p:nvPr>
            <p:ph sz="half" idx="1"/>
          </p:nvPr>
        </p:nvSpPr>
        <p:spPr>
          <a:xfrm>
            <a:off x="609600" y="1306830"/>
            <a:ext cx="5384800" cy="6040120"/>
          </a:xfrm>
        </p:spPr>
        <p:txBody>
          <a:bodyPr/>
          <a:lstStyle/>
          <a:p>
            <a:pPr marL="0" indent="0">
              <a:buNone/>
            </a:pPr>
            <a:r>
              <a:rPr lang="en-IN" altLang="en-US" sz="2400">
                <a:latin typeface="Times New Roman" panose="02020603050405020304" charset="0"/>
                <a:cs typeface="Times New Roman" panose="02020603050405020304" charset="0"/>
              </a:rPr>
              <a:t>It gives</a:t>
            </a:r>
            <a:r>
              <a:rPr lang="en-US" sz="2400">
                <a:latin typeface="Times New Roman" panose="02020603050405020304" charset="0"/>
                <a:cs typeface="Times New Roman" panose="02020603050405020304" charset="0"/>
              </a:rPr>
              <a:t> a single place to publish, discover, and connect all applications services, reducing management and operations complexity. Enhance inventory management at scale with this managed solution and get real-time service information</a:t>
            </a:r>
            <a:r>
              <a:rPr lang="en-IN" altLang="en-US" sz="2400">
                <a:latin typeface="Times New Roman" panose="02020603050405020304" charset="0"/>
                <a:cs typeface="Times New Roman" panose="02020603050405020304" charset="0"/>
              </a:rPr>
              <a:t>.</a:t>
            </a:r>
          </a:p>
        </p:txBody>
      </p:sp>
      <p:pic>
        <p:nvPicPr>
          <p:cNvPr id="4" name="Content Placeholder 3"/>
          <p:cNvPicPr>
            <a:picLocks noGrp="1" noChangeAspect="1"/>
          </p:cNvPicPr>
          <p:nvPr>
            <p:ph sz="half" idx="2"/>
          </p:nvPr>
        </p:nvPicPr>
        <p:blipFill>
          <a:blip r:embed="rId3"/>
          <a:stretch>
            <a:fillRect/>
          </a:stretch>
        </p:blipFill>
        <p:spPr>
          <a:xfrm>
            <a:off x="6082665" y="1006475"/>
            <a:ext cx="5384800" cy="3028950"/>
          </a:xfrm>
          <a:prstGeom prst="rect">
            <a:avLst/>
          </a:prstGeom>
        </p:spPr>
      </p:pic>
      <p:sp>
        <p:nvSpPr>
          <p:cNvPr id="5" name="Text Box 4"/>
          <p:cNvSpPr txBox="1"/>
          <p:nvPr/>
        </p:nvSpPr>
        <p:spPr>
          <a:xfrm>
            <a:off x="6918325" y="4526915"/>
            <a:ext cx="3405505" cy="521970"/>
          </a:xfrm>
          <a:prstGeom prst="rect">
            <a:avLst/>
          </a:prstGeom>
          <a:noFill/>
        </p:spPr>
        <p:txBody>
          <a:bodyPr wrap="square" rtlCol="0" anchor="t">
            <a:spAutoFit/>
          </a:bodyPr>
          <a:lstStyle/>
          <a:p>
            <a:r>
              <a:rPr lang="en-US" sz="1400"/>
              <a:t>https://i.ytimg.com/vi/H9UoE_cWIEY/maxresdefault.jpg</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04190" y="360680"/>
            <a:ext cx="10163810" cy="1426845"/>
          </a:xfrm>
        </p:spPr>
        <p:txBody>
          <a:bodyPr>
            <a:normAutofit fontScale="90000"/>
          </a:bodyPr>
          <a:lstStyle/>
          <a:p>
            <a:pPr algn="l"/>
            <a:br>
              <a:rPr lang="en-US" sz="3600" dirty="0">
                <a:solidFill>
                  <a:srgbClr val="FF0000"/>
                </a:solidFill>
                <a:latin typeface="Times New Roman" panose="02020603050405020304" charset="0"/>
                <a:cs typeface="Times New Roman" panose="02020603050405020304" charset="0"/>
                <a:sym typeface="+mn-ea"/>
              </a:rPr>
            </a:br>
            <a:br>
              <a:rPr lang="en-US" sz="3600" dirty="0">
                <a:solidFill>
                  <a:srgbClr val="FF0000"/>
                </a:solidFill>
                <a:latin typeface="Times New Roman" panose="02020603050405020304" charset="0"/>
                <a:cs typeface="Times New Roman" panose="02020603050405020304" charset="0"/>
                <a:sym typeface="+mn-ea"/>
              </a:rPr>
            </a:br>
            <a:br>
              <a:rPr lang="en-US" sz="3600" dirty="0">
                <a:solidFill>
                  <a:srgbClr val="FF0000"/>
                </a:solidFill>
                <a:latin typeface="Times New Roman" panose="02020603050405020304" charset="0"/>
                <a:cs typeface="Times New Roman" panose="02020603050405020304" charset="0"/>
                <a:sym typeface="+mn-ea"/>
              </a:rPr>
            </a:br>
            <a:r>
              <a:rPr lang="en-US" sz="4000" dirty="0">
                <a:solidFill>
                  <a:srgbClr val="FF0000"/>
                </a:solidFill>
                <a:latin typeface="Times New Roman" panose="02020603050405020304" charset="0"/>
                <a:cs typeface="Times New Roman" panose="02020603050405020304" charset="0"/>
                <a:sym typeface="+mn-ea"/>
              </a:rPr>
              <a:t>Introduction to </a:t>
            </a:r>
            <a:r>
              <a:rPr lang="en-IN" altLang="en-US" sz="4000" dirty="0">
                <a:solidFill>
                  <a:srgbClr val="FF0000"/>
                </a:solidFill>
                <a:latin typeface="Times New Roman" panose="02020603050405020304" charset="0"/>
                <a:cs typeface="Times New Roman" panose="02020603050405020304" charset="0"/>
                <a:sym typeface="+mn-ea"/>
              </a:rPr>
              <a:t>G</a:t>
            </a:r>
            <a:r>
              <a:rPr lang="en-US" sz="4000" dirty="0">
                <a:solidFill>
                  <a:srgbClr val="FF0000"/>
                </a:solidFill>
                <a:latin typeface="Times New Roman" panose="02020603050405020304" charset="0"/>
                <a:cs typeface="Times New Roman" panose="02020603050405020304" charset="0"/>
                <a:sym typeface="+mn-ea"/>
              </a:rPr>
              <a:t>oogle </a:t>
            </a:r>
            <a:r>
              <a:rPr lang="en-IN" altLang="en-US" sz="4000" dirty="0">
                <a:solidFill>
                  <a:srgbClr val="FF0000"/>
                </a:solidFill>
                <a:latin typeface="Times New Roman" panose="02020603050405020304" charset="0"/>
                <a:cs typeface="Times New Roman" panose="02020603050405020304" charset="0"/>
                <a:sym typeface="+mn-ea"/>
              </a:rPr>
              <a:t>C</a:t>
            </a:r>
            <a:r>
              <a:rPr lang="en-US" sz="4000" dirty="0">
                <a:solidFill>
                  <a:srgbClr val="FF0000"/>
                </a:solidFill>
                <a:latin typeface="Times New Roman" panose="02020603050405020304" charset="0"/>
                <a:cs typeface="Times New Roman" panose="02020603050405020304" charset="0"/>
                <a:sym typeface="+mn-ea"/>
              </a:rPr>
              <a:t>loud </a:t>
            </a:r>
            <a:r>
              <a:rPr lang="en-IN" altLang="en-US" sz="4000" dirty="0">
                <a:solidFill>
                  <a:srgbClr val="FF0000"/>
                </a:solidFill>
                <a:latin typeface="Times New Roman" panose="02020603050405020304" charset="0"/>
                <a:cs typeface="Times New Roman" panose="02020603050405020304" charset="0"/>
                <a:sym typeface="+mn-ea"/>
              </a:rPr>
              <a:t>F</a:t>
            </a:r>
            <a:r>
              <a:rPr lang="en-US" sz="4000" dirty="0">
                <a:solidFill>
                  <a:srgbClr val="FF0000"/>
                </a:solidFill>
                <a:latin typeface="Times New Roman" panose="02020603050405020304" charset="0"/>
                <a:cs typeface="Times New Roman" panose="02020603050405020304" charset="0"/>
                <a:sym typeface="+mn-ea"/>
              </a:rPr>
              <a:t>undamentals</a:t>
            </a:r>
            <a:br>
              <a:rPr lang="en-US" sz="3600" dirty="0">
                <a:solidFill>
                  <a:srgbClr val="FF0000"/>
                </a:solidFill>
                <a:latin typeface="Times New Roman" panose="02020603050405020304" charset="0"/>
                <a:cs typeface="Times New Roman" panose="02020603050405020304" charset="0"/>
              </a:rPr>
            </a:br>
            <a:endParaRPr lang="en-US" sz="3600" dirty="0">
              <a:solidFill>
                <a:srgbClr val="FF0000"/>
              </a:solidFill>
              <a:latin typeface="Times New Roman" panose="02020603050405020304" charset="0"/>
              <a:cs typeface="Times New Roman" panose="02020603050405020304" charset="0"/>
            </a:endParaRPr>
          </a:p>
        </p:txBody>
      </p:sp>
      <p:sp>
        <p:nvSpPr>
          <p:cNvPr id="3" name="Subtitle 2"/>
          <p:cNvSpPr>
            <a:spLocks noGrp="1"/>
          </p:cNvSpPr>
          <p:nvPr>
            <p:ph type="subTitle" idx="1"/>
          </p:nvPr>
        </p:nvSpPr>
        <p:spPr>
          <a:xfrm>
            <a:off x="1524000" y="1787525"/>
            <a:ext cx="9144000" cy="4775835"/>
          </a:xfrm>
        </p:spPr>
        <p:txBody>
          <a:bodyPr>
            <a:normAutofit/>
          </a:bodyPr>
          <a:lstStyle/>
          <a:p>
            <a:pPr algn="l">
              <a:lnSpc>
                <a:spcPct val="110000"/>
              </a:lnSpc>
              <a:buFont typeface="Wingdings" panose="05000000000000000000" charset="0"/>
              <a:buChar char="§"/>
            </a:pPr>
            <a:r>
              <a:rPr lang="en-US" sz="2800" dirty="0"/>
              <a:t>  </a:t>
            </a:r>
            <a:r>
              <a:rPr lang="en-US" sz="2000" dirty="0"/>
              <a:t> </a:t>
            </a:r>
            <a:r>
              <a:rPr lang="en-US" sz="2400" dirty="0">
                <a:latin typeface="Times New Roman" panose="02020603050405020304" charset="0"/>
                <a:cs typeface="Times New Roman" panose="02020603050405020304" charset="0"/>
              </a:rPr>
              <a:t> </a:t>
            </a:r>
            <a:r>
              <a:rPr lang="en-IN" altLang="en-US" sz="2400" dirty="0">
                <a:latin typeface="Times New Roman" panose="02020603050405020304" charset="0"/>
                <a:cs typeface="Times New Roman" panose="02020603050405020304" charset="0"/>
              </a:rPr>
              <a:t>It </a:t>
            </a:r>
            <a:r>
              <a:rPr lang="en-US" sz="2400" dirty="0">
                <a:latin typeface="Times New Roman" panose="02020603050405020304" charset="0"/>
                <a:cs typeface="Times New Roman" panose="02020603050405020304" charset="0"/>
              </a:rPr>
              <a:t>is secure and fully featured for all enterprises.</a:t>
            </a:r>
            <a:endParaRPr lang="en-US" sz="2400" dirty="0"/>
          </a:p>
          <a:p>
            <a:pPr algn="l">
              <a:buFont typeface="Wingdings" panose="05000000000000000000" charset="0"/>
            </a:pPr>
            <a:endParaRPr lang="en-US" dirty="0"/>
          </a:p>
          <a:p>
            <a:pPr algn="l">
              <a:buFont typeface="Wingdings" panose="05000000000000000000" charset="0"/>
            </a:pPr>
            <a:endParaRPr lang="en-US" dirty="0"/>
          </a:p>
          <a:p>
            <a:pPr marL="457200" indent="-457200" algn="l">
              <a:buFont typeface="Wingdings" panose="05000000000000000000" charset="0"/>
              <a:buChar char="§"/>
            </a:pPr>
            <a:endParaRPr lang="en-US" dirty="0"/>
          </a:p>
        </p:txBody>
      </p:sp>
      <p:pic>
        <p:nvPicPr>
          <p:cNvPr id="5" name="Picture 4"/>
          <p:cNvPicPr>
            <a:picLocks noChangeAspect="1"/>
          </p:cNvPicPr>
          <p:nvPr/>
        </p:nvPicPr>
        <p:blipFill>
          <a:blip r:embed="rId3"/>
          <a:stretch>
            <a:fillRect/>
          </a:stretch>
        </p:blipFill>
        <p:spPr>
          <a:xfrm>
            <a:off x="4053205" y="2625090"/>
            <a:ext cx="3992245" cy="2458085"/>
          </a:xfrm>
          <a:prstGeom prst="rect">
            <a:avLst/>
          </a:prstGeom>
        </p:spPr>
      </p:pic>
      <p:sp>
        <p:nvSpPr>
          <p:cNvPr id="13" name="Text Box 12"/>
          <p:cNvSpPr txBox="1"/>
          <p:nvPr/>
        </p:nvSpPr>
        <p:spPr>
          <a:xfrm>
            <a:off x="2685415" y="4883150"/>
            <a:ext cx="6418580" cy="368300"/>
          </a:xfrm>
          <a:prstGeom prst="rect">
            <a:avLst/>
          </a:prstGeom>
          <a:noFill/>
        </p:spPr>
        <p:txBody>
          <a:bodyPr wrap="none" rtlCol="0" anchor="t">
            <a:spAutoFit/>
          </a:bodyPr>
          <a:lstStyle/>
          <a:p>
            <a:r>
              <a:rPr lang="en-US">
                <a:sym typeface="+mn-ea"/>
              </a:rPr>
              <a:t>https://avatars.githubusercontent.com/u/2810941?s=280&amp;v=4</a:t>
            </a:r>
            <a:endParaRPr lang="en-US"/>
          </a:p>
        </p:txBody>
      </p:sp>
    </p:spTree>
  </p:cSld>
  <p:clrMapOvr>
    <a:masterClrMapping/>
  </p:clrMapOvr>
  <mc:AlternateContent xmlns:mc="http://schemas.openxmlformats.org/markup-compatibility/2006" xmlns:p14="http://schemas.microsoft.com/office/powerpoint/2010/main">
    <mc:Choice Requires="p14">
      <p:transition spd="med"/>
    </mc:Choice>
    <mc:Fallback xmlns="">
      <p:transition spd="med"/>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IN" altLang="en-US" sz="3600">
                <a:solidFill>
                  <a:srgbClr val="FF0000"/>
                </a:solidFill>
                <a:latin typeface="Times New Roman" panose="02020603050405020304" charset="0"/>
                <a:cs typeface="Times New Roman" panose="02020603050405020304" charset="0"/>
              </a:rPr>
              <a:t>Key Features</a:t>
            </a:r>
          </a:p>
        </p:txBody>
      </p:sp>
      <p:sp>
        <p:nvSpPr>
          <p:cNvPr id="3" name="Content Placeholder 2"/>
          <p:cNvSpPr>
            <a:spLocks noGrp="1"/>
          </p:cNvSpPr>
          <p:nvPr>
            <p:ph sz="half" idx="1"/>
          </p:nvPr>
        </p:nvSpPr>
        <p:spPr/>
        <p:txBody>
          <a:bodyPr/>
          <a:lstStyle/>
          <a:p>
            <a:pPr>
              <a:buFont typeface="Wingdings" panose="05000000000000000000" charset="0"/>
              <a:buChar char="§"/>
            </a:pPr>
            <a:r>
              <a:rPr lang="en-IN" altLang="en-US" sz="2400"/>
              <a:t> </a:t>
            </a:r>
            <a:r>
              <a:rPr lang="en-IN" altLang="en-US" sz="2400">
                <a:solidFill>
                  <a:schemeClr val="tx1"/>
                </a:solidFill>
                <a:latin typeface="Times New Roman" panose="02020603050405020304" charset="0"/>
                <a:cs typeface="Times New Roman" panose="02020603050405020304" charset="0"/>
              </a:rPr>
              <a:t>Easy in </a:t>
            </a:r>
            <a:r>
              <a:rPr lang="en-US" sz="2400">
                <a:solidFill>
                  <a:schemeClr val="tx1"/>
                </a:solidFill>
                <a:latin typeface="Times New Roman" panose="02020603050405020304" charset="0"/>
                <a:cs typeface="Times New Roman" panose="02020603050405020304" charset="0"/>
              </a:rPr>
              <a:t>Cloud Logging</a:t>
            </a:r>
          </a:p>
          <a:p>
            <a:pPr>
              <a:buFont typeface="Wingdings" panose="05000000000000000000" charset="0"/>
              <a:buChar char="§"/>
            </a:pPr>
            <a:endParaRPr lang="en-US" sz="2400">
              <a:solidFill>
                <a:schemeClr val="tx1"/>
              </a:solidFill>
              <a:latin typeface="Times New Roman" panose="02020603050405020304" charset="0"/>
              <a:cs typeface="Times New Roman" panose="02020603050405020304" charset="0"/>
            </a:endParaRPr>
          </a:p>
          <a:p>
            <a:pPr>
              <a:buFont typeface="Wingdings" panose="05000000000000000000" charset="0"/>
              <a:buChar char="§"/>
            </a:pPr>
            <a:r>
              <a:rPr lang="en-US" sz="2400">
                <a:solidFill>
                  <a:schemeClr val="tx1"/>
                </a:solidFill>
                <a:latin typeface="Times New Roman" panose="02020603050405020304" charset="0"/>
                <a:cs typeface="Times New Roman" panose="02020603050405020304" charset="0"/>
              </a:rPr>
              <a:t>No need to run additional software</a:t>
            </a:r>
          </a:p>
          <a:p>
            <a:pPr marL="0" indent="0">
              <a:buFont typeface="Wingdings" panose="05000000000000000000" charset="0"/>
              <a:buNone/>
            </a:pPr>
            <a:endParaRPr lang="en-US" sz="2400">
              <a:solidFill>
                <a:schemeClr val="tx1"/>
              </a:solidFill>
              <a:latin typeface="Times New Roman" panose="02020603050405020304" charset="0"/>
              <a:cs typeface="Times New Roman" panose="02020603050405020304" charset="0"/>
            </a:endParaRPr>
          </a:p>
          <a:p>
            <a:pPr>
              <a:buFont typeface="Wingdings" panose="05000000000000000000" charset="0"/>
              <a:buChar char="§"/>
            </a:pPr>
            <a:r>
              <a:rPr lang="en-IN" altLang="en-US" sz="2400">
                <a:solidFill>
                  <a:schemeClr val="tx1"/>
                </a:solidFill>
                <a:latin typeface="Times New Roman" panose="02020603050405020304" charset="0"/>
                <a:cs typeface="Times New Roman" panose="02020603050405020304" charset="0"/>
              </a:rPr>
              <a:t>Provides a</a:t>
            </a:r>
            <a:r>
              <a:rPr lang="en-US" sz="2400">
                <a:solidFill>
                  <a:schemeClr val="tx1"/>
                </a:solidFill>
                <a:latin typeface="Times New Roman" panose="02020603050405020304" charset="0"/>
                <a:cs typeface="Times New Roman" panose="02020603050405020304" charset="0"/>
              </a:rPr>
              <a:t> managed solution</a:t>
            </a:r>
          </a:p>
          <a:p>
            <a:pPr>
              <a:buFont typeface="Wingdings" panose="05000000000000000000" charset="0"/>
              <a:buChar char="§"/>
            </a:pPr>
            <a:endParaRPr lang="en-US" sz="2400">
              <a:solidFill>
                <a:schemeClr val="tx1"/>
              </a:solidFill>
              <a:latin typeface="Times New Roman" panose="02020603050405020304" charset="0"/>
              <a:cs typeface="Times New Roman" panose="02020603050405020304" charset="0"/>
            </a:endParaRPr>
          </a:p>
          <a:p>
            <a:pPr>
              <a:buFont typeface="Wingdings" panose="05000000000000000000" charset="0"/>
              <a:buChar char="§"/>
            </a:pPr>
            <a:r>
              <a:rPr lang="en-IN" altLang="en-US" sz="2400">
                <a:solidFill>
                  <a:schemeClr val="tx1"/>
                </a:solidFill>
                <a:latin typeface="Times New Roman" panose="02020603050405020304" charset="0"/>
                <a:cs typeface="Times New Roman" panose="02020603050405020304" charset="0"/>
              </a:rPr>
              <a:t>Helps a</a:t>
            </a:r>
            <a:r>
              <a:rPr lang="en-US" sz="2400">
                <a:solidFill>
                  <a:schemeClr val="tx1"/>
                </a:solidFill>
                <a:latin typeface="Times New Roman" panose="02020603050405020304" charset="0"/>
                <a:cs typeface="Times New Roman" panose="02020603050405020304" charset="0"/>
              </a:rPr>
              <a:t>dvertis</a:t>
            </a:r>
            <a:r>
              <a:rPr lang="en-IN" altLang="en-US" sz="2400">
                <a:solidFill>
                  <a:schemeClr val="tx1"/>
                </a:solidFill>
                <a:latin typeface="Times New Roman" panose="02020603050405020304" charset="0"/>
                <a:cs typeface="Times New Roman" panose="02020603050405020304" charset="0"/>
              </a:rPr>
              <a:t>ing </a:t>
            </a:r>
            <a:r>
              <a:rPr lang="en-US" sz="2400">
                <a:solidFill>
                  <a:schemeClr val="tx1"/>
                </a:solidFill>
                <a:latin typeface="Times New Roman" panose="02020603050405020304" charset="0"/>
                <a:cs typeface="Times New Roman" panose="02020603050405020304" charset="0"/>
              </a:rPr>
              <a:t>application across environments</a:t>
            </a:r>
          </a:p>
        </p:txBody>
      </p:sp>
      <p:pic>
        <p:nvPicPr>
          <p:cNvPr id="4" name="Content Placeholder 3"/>
          <p:cNvPicPr>
            <a:picLocks noGrp="1" noChangeAspect="1"/>
          </p:cNvPicPr>
          <p:nvPr>
            <p:ph sz="half" idx="2"/>
          </p:nvPr>
        </p:nvPicPr>
        <p:blipFill>
          <a:blip r:embed="rId3"/>
          <a:stretch>
            <a:fillRect/>
          </a:stretch>
        </p:blipFill>
        <p:spPr>
          <a:xfrm>
            <a:off x="6187440" y="561340"/>
            <a:ext cx="5123815" cy="4526280"/>
          </a:xfrm>
          <a:prstGeom prst="rect">
            <a:avLst/>
          </a:prstGeom>
        </p:spPr>
      </p:pic>
      <p:sp>
        <p:nvSpPr>
          <p:cNvPr id="5" name="Text Box 4"/>
          <p:cNvSpPr txBox="1"/>
          <p:nvPr/>
        </p:nvSpPr>
        <p:spPr>
          <a:xfrm>
            <a:off x="6974840" y="4953635"/>
            <a:ext cx="3664585" cy="953135"/>
          </a:xfrm>
          <a:prstGeom prst="rect">
            <a:avLst/>
          </a:prstGeom>
          <a:noFill/>
        </p:spPr>
        <p:txBody>
          <a:bodyPr wrap="square" rtlCol="0" anchor="t">
            <a:spAutoFit/>
          </a:bodyPr>
          <a:lstStyle/>
          <a:p>
            <a:r>
              <a:rPr lang="en-US" sz="1400"/>
              <a:t>https://storage.googleapis.com/gweb-cloudblog-publish/images/GCP_Active_Directory_management.max-800x800.png</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sz="3600">
                <a:solidFill>
                  <a:srgbClr val="FF0000"/>
                </a:solidFill>
                <a:latin typeface="Times New Roman" panose="02020603050405020304" charset="0"/>
                <a:cs typeface="Times New Roman" panose="02020603050405020304" charset="0"/>
              </a:rPr>
              <a:t>Cloud Load Balancing</a:t>
            </a:r>
          </a:p>
        </p:txBody>
      </p:sp>
      <p:sp>
        <p:nvSpPr>
          <p:cNvPr id="3" name="Content Placeholder 2"/>
          <p:cNvSpPr>
            <a:spLocks noGrp="1"/>
          </p:cNvSpPr>
          <p:nvPr>
            <p:ph sz="half" idx="1"/>
          </p:nvPr>
        </p:nvSpPr>
        <p:spPr/>
        <p:txBody>
          <a:bodyPr/>
          <a:lstStyle/>
          <a:p>
            <a:pPr>
              <a:buFont typeface="Wingdings" panose="05000000000000000000" charset="0"/>
              <a:buChar char="§"/>
            </a:pPr>
            <a:endParaRPr lang="en-US"/>
          </a:p>
          <a:p>
            <a:pPr>
              <a:buFont typeface="Wingdings" panose="05000000000000000000" charset="0"/>
              <a:buChar char="§"/>
            </a:pPr>
            <a:r>
              <a:rPr lang="en-US" sz="2800">
                <a:latin typeface="Times New Roman" panose="02020603050405020304" charset="0"/>
                <a:cs typeface="Times New Roman" panose="02020603050405020304" charset="0"/>
              </a:rPr>
              <a:t>High performance</a:t>
            </a:r>
          </a:p>
          <a:p>
            <a:pPr>
              <a:buFont typeface="Wingdings" panose="05000000000000000000" charset="0"/>
              <a:buChar char="§"/>
            </a:pPr>
            <a:endParaRPr lang="en-US" sz="2800">
              <a:latin typeface="Times New Roman" panose="02020603050405020304" charset="0"/>
              <a:cs typeface="Times New Roman" panose="02020603050405020304" charset="0"/>
            </a:endParaRPr>
          </a:p>
          <a:p>
            <a:pPr>
              <a:buFont typeface="Wingdings" panose="05000000000000000000" charset="0"/>
              <a:buChar char="§"/>
            </a:pPr>
            <a:endParaRPr lang="en-US" sz="2800">
              <a:latin typeface="Times New Roman" panose="02020603050405020304" charset="0"/>
              <a:cs typeface="Times New Roman" panose="02020603050405020304" charset="0"/>
            </a:endParaRPr>
          </a:p>
          <a:p>
            <a:pPr>
              <a:buFont typeface="Wingdings" panose="05000000000000000000" charset="0"/>
              <a:buChar char="§"/>
            </a:pPr>
            <a:r>
              <a:rPr lang="en-US" sz="2800">
                <a:latin typeface="Times New Roman" panose="02020603050405020304" charset="0"/>
                <a:cs typeface="Times New Roman" panose="02020603050405020304" charset="0"/>
              </a:rPr>
              <a:t>scalable load balancing on Google Cloud Platform.</a:t>
            </a:r>
          </a:p>
        </p:txBody>
      </p:sp>
      <p:pic>
        <p:nvPicPr>
          <p:cNvPr id="4" name="Content Placeholder 3"/>
          <p:cNvPicPr>
            <a:picLocks noGrp="1" noChangeAspect="1"/>
          </p:cNvPicPr>
          <p:nvPr>
            <p:ph sz="half" idx="2"/>
          </p:nvPr>
        </p:nvPicPr>
        <p:blipFill>
          <a:blip r:embed="rId3"/>
          <a:stretch>
            <a:fillRect/>
          </a:stretch>
        </p:blipFill>
        <p:spPr>
          <a:xfrm>
            <a:off x="7104380" y="734695"/>
            <a:ext cx="4478020" cy="4526280"/>
          </a:xfrm>
          <a:prstGeom prst="rect">
            <a:avLst/>
          </a:prstGeom>
        </p:spPr>
      </p:pic>
      <p:pic>
        <p:nvPicPr>
          <p:cNvPr id="5" name="Picture 4"/>
          <p:cNvPicPr>
            <a:picLocks noChangeAspect="1"/>
          </p:cNvPicPr>
          <p:nvPr/>
        </p:nvPicPr>
        <p:blipFill>
          <a:blip r:embed="rId4"/>
          <a:stretch>
            <a:fillRect/>
          </a:stretch>
        </p:blipFill>
        <p:spPr>
          <a:xfrm>
            <a:off x="5471160" y="1318260"/>
            <a:ext cx="2143125" cy="2143125"/>
          </a:xfrm>
          <a:prstGeom prst="rect">
            <a:avLst/>
          </a:prstGeom>
        </p:spPr>
      </p:pic>
      <p:sp>
        <p:nvSpPr>
          <p:cNvPr id="6" name="Text Box 5"/>
          <p:cNvSpPr txBox="1"/>
          <p:nvPr/>
        </p:nvSpPr>
        <p:spPr>
          <a:xfrm>
            <a:off x="7484110" y="5204460"/>
            <a:ext cx="3481705" cy="521970"/>
          </a:xfrm>
          <a:prstGeom prst="rect">
            <a:avLst/>
          </a:prstGeom>
          <a:noFill/>
        </p:spPr>
        <p:txBody>
          <a:bodyPr wrap="square" rtlCol="0" anchor="t">
            <a:spAutoFit/>
          </a:bodyPr>
          <a:lstStyle/>
          <a:p>
            <a:r>
              <a:rPr lang="en-US" sz="1400"/>
              <a:t>https://miro.medium.com/max/992/0*xaIymdUxmx-aH4fk.png</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IN" altLang="en-US" sz="3600">
                <a:solidFill>
                  <a:srgbClr val="FF0000"/>
                </a:solidFill>
                <a:latin typeface="Times New Roman" panose="02020603050405020304" charset="0"/>
                <a:cs typeface="Times New Roman" panose="02020603050405020304" charset="0"/>
              </a:rPr>
              <a:t>Key Features</a:t>
            </a:r>
          </a:p>
        </p:txBody>
      </p:sp>
      <p:sp>
        <p:nvSpPr>
          <p:cNvPr id="3" name="Content Placeholder 2"/>
          <p:cNvSpPr>
            <a:spLocks noGrp="1"/>
          </p:cNvSpPr>
          <p:nvPr>
            <p:ph sz="half" idx="1"/>
          </p:nvPr>
        </p:nvSpPr>
        <p:spPr>
          <a:xfrm>
            <a:off x="609600" y="1669415"/>
            <a:ext cx="5376672" cy="4525963"/>
          </a:xfrm>
        </p:spPr>
        <p:txBody>
          <a:bodyPr/>
          <a:lstStyle/>
          <a:p>
            <a:pPr>
              <a:buFont typeface="Wingdings" panose="05000000000000000000" charset="0"/>
              <a:buChar char="§"/>
            </a:pPr>
            <a:r>
              <a:rPr lang="en-US" sz="2400">
                <a:latin typeface="Times New Roman" panose="02020603050405020304" charset="0"/>
                <a:cs typeface="Times New Roman" panose="02020603050405020304" charset="0"/>
              </a:rPr>
              <a:t>HTTP(S) load balancing</a:t>
            </a:r>
          </a:p>
          <a:p>
            <a:pPr>
              <a:buFont typeface="Wingdings" panose="05000000000000000000" charset="0"/>
              <a:buChar char="§"/>
            </a:pPr>
            <a:endParaRPr lang="en-US" sz="2400">
              <a:latin typeface="Times New Roman" panose="02020603050405020304" charset="0"/>
              <a:cs typeface="Times New Roman" panose="02020603050405020304" charset="0"/>
            </a:endParaRPr>
          </a:p>
          <a:p>
            <a:pPr>
              <a:buFont typeface="Wingdings" panose="05000000000000000000" charset="0"/>
              <a:buChar char="§"/>
            </a:pPr>
            <a:r>
              <a:rPr lang="en-US" sz="2400">
                <a:latin typeface="Times New Roman" panose="02020603050405020304" charset="0"/>
                <a:cs typeface="Times New Roman" panose="02020603050405020304" charset="0"/>
              </a:rPr>
              <a:t>TCP/SSL load balancing</a:t>
            </a:r>
          </a:p>
          <a:p>
            <a:pPr>
              <a:buFont typeface="Wingdings" panose="05000000000000000000" charset="0"/>
              <a:buChar char="§"/>
            </a:pPr>
            <a:endParaRPr lang="en-US" sz="2400">
              <a:latin typeface="Times New Roman" panose="02020603050405020304" charset="0"/>
              <a:cs typeface="Times New Roman" panose="02020603050405020304" charset="0"/>
            </a:endParaRPr>
          </a:p>
          <a:p>
            <a:pPr>
              <a:buFont typeface="Wingdings" panose="05000000000000000000" charset="0"/>
              <a:buChar char="§"/>
            </a:pPr>
            <a:r>
              <a:rPr lang="en-US" sz="2400">
                <a:latin typeface="Times New Roman" panose="02020603050405020304" charset="0"/>
                <a:cs typeface="Times New Roman" panose="02020603050405020304" charset="0"/>
              </a:rPr>
              <a:t>Affinity</a:t>
            </a:r>
          </a:p>
          <a:p>
            <a:pPr>
              <a:buFont typeface="Wingdings" panose="05000000000000000000" charset="0"/>
              <a:buChar char="§"/>
            </a:pPr>
            <a:endParaRPr lang="en-US" sz="2400">
              <a:latin typeface="Times New Roman" panose="02020603050405020304" charset="0"/>
              <a:cs typeface="Times New Roman" panose="02020603050405020304" charset="0"/>
            </a:endParaRPr>
          </a:p>
          <a:p>
            <a:pPr>
              <a:buFont typeface="Wingdings" panose="05000000000000000000" charset="0"/>
              <a:buChar char="§"/>
            </a:pPr>
            <a:r>
              <a:rPr lang="en-US" sz="2400">
                <a:latin typeface="Times New Roman" panose="02020603050405020304" charset="0"/>
                <a:cs typeface="Times New Roman" panose="02020603050405020304" charset="0"/>
              </a:rPr>
              <a:t>High fidelity health checks</a:t>
            </a:r>
          </a:p>
        </p:txBody>
      </p:sp>
      <p:pic>
        <p:nvPicPr>
          <p:cNvPr id="4" name="Content Placeholder 3"/>
          <p:cNvPicPr>
            <a:picLocks noGrp="1" noChangeAspect="1"/>
          </p:cNvPicPr>
          <p:nvPr>
            <p:ph sz="half" idx="2"/>
          </p:nvPr>
        </p:nvPicPr>
        <p:blipFill>
          <a:blip r:embed="rId3"/>
          <a:stretch>
            <a:fillRect/>
          </a:stretch>
        </p:blipFill>
        <p:spPr>
          <a:xfrm>
            <a:off x="6231890" y="714375"/>
            <a:ext cx="4558030" cy="3870960"/>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sz="3600">
                <a:solidFill>
                  <a:srgbClr val="FF0000"/>
                </a:solidFill>
                <a:latin typeface="Times New Roman" panose="02020603050405020304" charset="0"/>
                <a:cs typeface="Times New Roman" panose="02020603050405020304" charset="0"/>
              </a:rPr>
              <a:t>Network Intelligence Center</a:t>
            </a:r>
          </a:p>
        </p:txBody>
      </p:sp>
      <p:pic>
        <p:nvPicPr>
          <p:cNvPr id="4" name="Content Placeholder 3"/>
          <p:cNvPicPr>
            <a:picLocks noGrp="1" noChangeAspect="1"/>
          </p:cNvPicPr>
          <p:nvPr>
            <p:ph sz="half" idx="1"/>
          </p:nvPr>
        </p:nvPicPr>
        <p:blipFill>
          <a:blip r:embed="rId3"/>
          <a:stretch>
            <a:fillRect/>
          </a:stretch>
        </p:blipFill>
        <p:spPr>
          <a:xfrm>
            <a:off x="6093460" y="2855595"/>
            <a:ext cx="5376545" cy="3630930"/>
          </a:xfrm>
          <a:prstGeom prst="rect">
            <a:avLst/>
          </a:prstGeom>
        </p:spPr>
      </p:pic>
      <p:sp>
        <p:nvSpPr>
          <p:cNvPr id="5" name="Text Box 4"/>
          <p:cNvSpPr txBox="1"/>
          <p:nvPr/>
        </p:nvSpPr>
        <p:spPr>
          <a:xfrm>
            <a:off x="1146175" y="2411730"/>
            <a:ext cx="5353050" cy="891540"/>
          </a:xfrm>
          <a:prstGeom prst="rect">
            <a:avLst/>
          </a:prstGeom>
          <a:noFill/>
        </p:spPr>
        <p:txBody>
          <a:bodyPr wrap="square" rtlCol="0" anchor="t">
            <a:spAutoFit/>
          </a:bodyPr>
          <a:lstStyle/>
          <a:p>
            <a:r>
              <a:rPr lang="en-US" sz="2400">
                <a:latin typeface="Times New Roman" panose="02020603050405020304" charset="0"/>
                <a:cs typeface="Times New Roman" panose="02020603050405020304" charset="0"/>
              </a:rPr>
              <a:t>A comprehensive network monitoring, verification, and optimization platform</a:t>
            </a:r>
            <a:r>
              <a:rPr lang="en-US" sz="2800">
                <a:latin typeface="Times New Roman" panose="02020603050405020304" charset="0"/>
                <a:cs typeface="Times New Roman" panose="02020603050405020304" charset="0"/>
              </a:rPr>
              <a:t>.</a:t>
            </a:r>
          </a:p>
        </p:txBody>
      </p:sp>
      <p:pic>
        <p:nvPicPr>
          <p:cNvPr id="3" name="Content Placeholder 2"/>
          <p:cNvPicPr>
            <a:picLocks noGrp="1" noChangeAspect="1"/>
          </p:cNvPicPr>
          <p:nvPr>
            <p:ph sz="half" idx="2"/>
          </p:nvPr>
        </p:nvPicPr>
        <p:blipFill>
          <a:blip r:embed="rId4"/>
          <a:stretch>
            <a:fillRect/>
          </a:stretch>
        </p:blipFill>
        <p:spPr>
          <a:xfrm>
            <a:off x="7353300" y="1255395"/>
            <a:ext cx="2857500" cy="1600200"/>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IN" altLang="en-US" sz="3600">
                <a:solidFill>
                  <a:srgbClr val="FF0000"/>
                </a:solidFill>
                <a:latin typeface="Times New Roman" panose="02020603050405020304" charset="0"/>
                <a:cs typeface="Times New Roman" panose="02020603050405020304" charset="0"/>
              </a:rPr>
              <a:t>How It Works</a:t>
            </a:r>
          </a:p>
        </p:txBody>
      </p:sp>
      <p:sp>
        <p:nvSpPr>
          <p:cNvPr id="3" name="Content Placeholder 2"/>
          <p:cNvSpPr>
            <a:spLocks noGrp="1"/>
          </p:cNvSpPr>
          <p:nvPr>
            <p:ph sz="half" idx="1"/>
          </p:nvPr>
        </p:nvSpPr>
        <p:spPr/>
        <p:txBody>
          <a:bodyPr/>
          <a:lstStyle/>
          <a:p>
            <a:pPr>
              <a:buFont typeface="Wingdings" panose="05000000000000000000" charset="0"/>
              <a:buChar char="§"/>
            </a:pPr>
            <a:r>
              <a:rPr lang="en-IN" altLang="en-US" sz="2400">
                <a:latin typeface="Times New Roman" panose="02020603050405020304" charset="0"/>
                <a:cs typeface="Times New Roman" panose="02020603050405020304" charset="0"/>
              </a:rPr>
              <a:t>Get started with network topology.</a:t>
            </a:r>
          </a:p>
          <a:p>
            <a:pPr>
              <a:buFont typeface="Wingdings" panose="05000000000000000000" charset="0"/>
              <a:buChar char="§"/>
            </a:pPr>
            <a:endParaRPr lang="en-IN" altLang="en-US" sz="2400">
              <a:latin typeface="Times New Roman" panose="02020603050405020304" charset="0"/>
              <a:cs typeface="Times New Roman" panose="02020603050405020304" charset="0"/>
            </a:endParaRPr>
          </a:p>
          <a:p>
            <a:pPr>
              <a:buFont typeface="Wingdings" panose="05000000000000000000" charset="0"/>
              <a:buChar char="§"/>
            </a:pPr>
            <a:r>
              <a:rPr lang="en-IN" altLang="en-US" sz="2400">
                <a:latin typeface="Times New Roman" panose="02020603050405020304" charset="0"/>
                <a:cs typeface="Times New Roman" panose="02020603050405020304" charset="0"/>
              </a:rPr>
              <a:t>Get started with connectivity test.</a:t>
            </a:r>
          </a:p>
          <a:p>
            <a:pPr>
              <a:buFont typeface="Wingdings" panose="05000000000000000000" charset="0"/>
              <a:buChar char="§"/>
            </a:pPr>
            <a:endParaRPr lang="en-IN" altLang="en-US" sz="2400">
              <a:latin typeface="Times New Roman" panose="02020603050405020304" charset="0"/>
              <a:cs typeface="Times New Roman" panose="02020603050405020304" charset="0"/>
            </a:endParaRPr>
          </a:p>
          <a:p>
            <a:pPr>
              <a:buFont typeface="Wingdings" panose="05000000000000000000" charset="0"/>
              <a:buChar char="§"/>
            </a:pPr>
            <a:r>
              <a:rPr lang="en-IN" altLang="en-US" sz="2400">
                <a:latin typeface="Times New Roman" panose="02020603050405020304" charset="0"/>
                <a:cs typeface="Times New Roman" panose="02020603050405020304" charset="0"/>
              </a:rPr>
              <a:t>Get started with firewall Insights</a:t>
            </a:r>
            <a:r>
              <a:rPr lang="en-IN" altLang="en-US" sz="2800">
                <a:latin typeface="Times New Roman" panose="02020603050405020304" charset="0"/>
                <a:cs typeface="Times New Roman" panose="02020603050405020304" charset="0"/>
              </a:rPr>
              <a:t>.</a:t>
            </a:r>
          </a:p>
        </p:txBody>
      </p:sp>
      <p:pic>
        <p:nvPicPr>
          <p:cNvPr id="4" name="Content Placeholder 3"/>
          <p:cNvPicPr>
            <a:picLocks noGrp="1" noChangeAspect="1"/>
          </p:cNvPicPr>
          <p:nvPr>
            <p:ph sz="half" idx="2"/>
          </p:nvPr>
        </p:nvPicPr>
        <p:blipFill>
          <a:blip r:embed="rId3"/>
          <a:stretch>
            <a:fillRect/>
          </a:stretch>
        </p:blipFill>
        <p:spPr>
          <a:xfrm>
            <a:off x="5885180" y="1600200"/>
            <a:ext cx="5066665" cy="4928235"/>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sz="3600">
                <a:solidFill>
                  <a:srgbClr val="FF0000"/>
                </a:solidFill>
                <a:latin typeface="Times New Roman" panose="02020603050405020304" charset="0"/>
                <a:cs typeface="Times New Roman" panose="02020603050405020304" charset="0"/>
              </a:rPr>
              <a:t> Cloud Armor</a:t>
            </a:r>
          </a:p>
        </p:txBody>
      </p:sp>
      <p:sp>
        <p:nvSpPr>
          <p:cNvPr id="3" name="Content Placeholder 2"/>
          <p:cNvSpPr>
            <a:spLocks noGrp="1"/>
          </p:cNvSpPr>
          <p:nvPr>
            <p:ph sz="half" idx="1"/>
          </p:nvPr>
        </p:nvSpPr>
        <p:spPr/>
        <p:txBody>
          <a:bodyPr/>
          <a:lstStyle/>
          <a:p>
            <a:pPr marL="0" indent="0">
              <a:buNone/>
            </a:pPr>
            <a:endParaRPr lang="en-IN" altLang="en-US" sz="2800">
              <a:latin typeface="Times New Roman" panose="02020603050405020304" charset="0"/>
              <a:cs typeface="Times New Roman" panose="02020603050405020304" charset="0"/>
            </a:endParaRPr>
          </a:p>
          <a:p>
            <a:pPr marL="0" indent="0">
              <a:buNone/>
            </a:pPr>
            <a:r>
              <a:rPr lang="en-IN" altLang="en-US" sz="2400">
                <a:latin typeface="Times New Roman" panose="02020603050405020304" charset="0"/>
                <a:cs typeface="Times New Roman" panose="02020603050405020304" charset="0"/>
              </a:rPr>
              <a:t>It is h</a:t>
            </a:r>
            <a:r>
              <a:rPr lang="en-US" sz="2400">
                <a:latin typeface="Times New Roman" panose="02020603050405020304" charset="0"/>
                <a:cs typeface="Times New Roman" panose="02020603050405020304" charset="0"/>
              </a:rPr>
              <a:t>elp</a:t>
            </a:r>
            <a:r>
              <a:rPr lang="en-IN" altLang="en-US" sz="2400">
                <a:latin typeface="Times New Roman" panose="02020603050405020304" charset="0"/>
                <a:cs typeface="Times New Roman" panose="02020603050405020304" charset="0"/>
              </a:rPr>
              <a:t>full in </a:t>
            </a:r>
            <a:r>
              <a:rPr lang="en-US" sz="2400">
                <a:latin typeface="Times New Roman" panose="02020603050405020304" charset="0"/>
                <a:cs typeface="Times New Roman" panose="02020603050405020304" charset="0"/>
              </a:rPr>
              <a:t>protect</a:t>
            </a:r>
            <a:r>
              <a:rPr lang="en-IN" altLang="en-US" sz="2400">
                <a:latin typeface="Times New Roman" panose="02020603050405020304" charset="0"/>
                <a:cs typeface="Times New Roman" panose="02020603050405020304" charset="0"/>
              </a:rPr>
              <a:t>ing</a:t>
            </a:r>
            <a:r>
              <a:rPr lang="en-US" sz="2400">
                <a:latin typeface="Times New Roman" panose="02020603050405020304" charset="0"/>
                <a:cs typeface="Times New Roman" panose="02020603050405020304" charset="0"/>
              </a:rPr>
              <a:t>  applications and websites against denial of service and web attacks.</a:t>
            </a:r>
          </a:p>
          <a:p>
            <a:pPr marL="0" indent="0">
              <a:buNone/>
            </a:pPr>
            <a:endParaRPr lang="en-US" sz="2400">
              <a:latin typeface="Times New Roman" panose="02020603050405020304" charset="0"/>
              <a:cs typeface="Times New Roman" panose="02020603050405020304" charset="0"/>
            </a:endParaRPr>
          </a:p>
          <a:p>
            <a:pPr marL="0" indent="0">
              <a:buNone/>
            </a:pPr>
            <a:r>
              <a:rPr lang="en-US" sz="2400">
                <a:latin typeface="Times New Roman" panose="02020603050405020304" charset="0"/>
                <a:cs typeface="Times New Roman" panose="02020603050405020304" charset="0"/>
              </a:rPr>
              <a:t>Mitigate OWASP Top 10 risks and help protect workloads on-premises or in the cloud</a:t>
            </a:r>
            <a:r>
              <a:rPr lang="en-IN" altLang="en-US" sz="2400">
                <a:latin typeface="Times New Roman" panose="02020603050405020304" charset="0"/>
                <a:cs typeface="Times New Roman" panose="02020603050405020304" charset="0"/>
              </a:rPr>
              <a:t>.</a:t>
            </a:r>
          </a:p>
        </p:txBody>
      </p:sp>
      <p:pic>
        <p:nvPicPr>
          <p:cNvPr id="4" name="Content Placeholder 3"/>
          <p:cNvPicPr>
            <a:picLocks noGrp="1" noChangeAspect="1"/>
          </p:cNvPicPr>
          <p:nvPr>
            <p:ph sz="half" idx="2"/>
          </p:nvPr>
        </p:nvPicPr>
        <p:blipFill>
          <a:blip r:embed="rId3"/>
          <a:stretch>
            <a:fillRect/>
          </a:stretch>
        </p:blipFill>
        <p:spPr>
          <a:xfrm>
            <a:off x="7444740" y="1837055"/>
            <a:ext cx="3166745" cy="3491865"/>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IN" altLang="en-US" sz="3600">
                <a:solidFill>
                  <a:srgbClr val="FF0000"/>
                </a:solidFill>
                <a:latin typeface="Times New Roman" panose="02020603050405020304" charset="0"/>
                <a:cs typeface="Times New Roman" panose="02020603050405020304" charset="0"/>
              </a:rPr>
              <a:t>Key Features</a:t>
            </a:r>
          </a:p>
        </p:txBody>
      </p:sp>
      <p:sp>
        <p:nvSpPr>
          <p:cNvPr id="3" name="Content Placeholder 2"/>
          <p:cNvSpPr>
            <a:spLocks noGrp="1"/>
          </p:cNvSpPr>
          <p:nvPr>
            <p:ph sz="half" idx="1"/>
          </p:nvPr>
        </p:nvSpPr>
        <p:spPr/>
        <p:txBody>
          <a:bodyPr/>
          <a:lstStyle/>
          <a:p>
            <a:pPr>
              <a:buFont typeface="Wingdings" panose="05000000000000000000" charset="0"/>
              <a:buChar char="§"/>
            </a:pPr>
            <a:endParaRPr lang="en-US" sz="2800">
              <a:latin typeface="Times New Roman" panose="02020603050405020304" charset="0"/>
              <a:cs typeface="Times New Roman" panose="02020603050405020304" charset="0"/>
            </a:endParaRPr>
          </a:p>
          <a:p>
            <a:pPr>
              <a:buFont typeface="Wingdings" panose="05000000000000000000" charset="0"/>
              <a:buChar char="§"/>
            </a:pPr>
            <a:endParaRPr lang="en-US" sz="2800">
              <a:latin typeface="Times New Roman" panose="02020603050405020304" charset="0"/>
              <a:cs typeface="Times New Roman" panose="02020603050405020304" charset="0"/>
            </a:endParaRPr>
          </a:p>
          <a:p>
            <a:pPr>
              <a:buFont typeface="Wingdings" panose="05000000000000000000" charset="0"/>
              <a:buChar char="§"/>
            </a:pPr>
            <a:r>
              <a:rPr lang="en-US" sz="2400">
                <a:latin typeface="Times New Roman" panose="02020603050405020304" charset="0"/>
                <a:cs typeface="Times New Roman" panose="02020603050405020304" charset="0"/>
              </a:rPr>
              <a:t>Support for hybrid and multicloud deployments</a:t>
            </a:r>
            <a:r>
              <a:rPr lang="en-IN" altLang="en-US" sz="2400">
                <a:latin typeface="Times New Roman" panose="02020603050405020304" charset="0"/>
                <a:cs typeface="Times New Roman" panose="02020603050405020304" charset="0"/>
              </a:rPr>
              <a:t>.</a:t>
            </a:r>
          </a:p>
          <a:p>
            <a:pPr>
              <a:buFont typeface="Wingdings" panose="05000000000000000000" charset="0"/>
              <a:buChar char="§"/>
            </a:pPr>
            <a:r>
              <a:rPr lang="en-IN" altLang="en-US" sz="2400">
                <a:latin typeface="Times New Roman" panose="02020603050405020304" charset="0"/>
                <a:cs typeface="Times New Roman" panose="02020603050405020304" charset="0"/>
              </a:rPr>
              <a:t>Adaptive protection</a:t>
            </a:r>
          </a:p>
          <a:p>
            <a:pPr>
              <a:buFont typeface="Wingdings" panose="05000000000000000000" charset="0"/>
              <a:buChar char="§"/>
            </a:pPr>
            <a:r>
              <a:rPr lang="en-IN" altLang="en-US" sz="2400">
                <a:latin typeface="Times New Roman" panose="02020603050405020304" charset="0"/>
                <a:cs typeface="Times New Roman" panose="02020603050405020304" charset="0"/>
              </a:rPr>
              <a:t>Bot management</a:t>
            </a:r>
          </a:p>
          <a:p>
            <a:pPr>
              <a:buFont typeface="Wingdings" panose="05000000000000000000" charset="0"/>
              <a:buChar char="§"/>
            </a:pPr>
            <a:r>
              <a:rPr lang="en-IN" altLang="en-US" sz="2400">
                <a:latin typeface="Times New Roman" panose="02020603050405020304" charset="0"/>
                <a:cs typeface="Times New Roman" panose="02020603050405020304" charset="0"/>
              </a:rPr>
              <a:t>Rate limiting</a:t>
            </a:r>
          </a:p>
          <a:p>
            <a:pPr>
              <a:buFont typeface="Wingdings" panose="05000000000000000000" charset="0"/>
              <a:buChar char="§"/>
            </a:pPr>
            <a:r>
              <a:rPr lang="en-IN" altLang="en-US" sz="2400">
                <a:latin typeface="Times New Roman" panose="02020603050405020304" charset="0"/>
                <a:cs typeface="Times New Roman" panose="02020603050405020304" charset="0"/>
              </a:rPr>
              <a:t>Visibility and monitoring</a:t>
            </a:r>
          </a:p>
        </p:txBody>
      </p:sp>
      <p:pic>
        <p:nvPicPr>
          <p:cNvPr id="4" name="Content Placeholder 3"/>
          <p:cNvPicPr>
            <a:picLocks noGrp="1" noChangeAspect="1"/>
          </p:cNvPicPr>
          <p:nvPr>
            <p:ph sz="half" idx="2"/>
          </p:nvPr>
        </p:nvPicPr>
        <p:blipFill>
          <a:blip r:embed="rId3"/>
          <a:stretch>
            <a:fillRect/>
          </a:stretch>
        </p:blipFill>
        <p:spPr>
          <a:xfrm>
            <a:off x="7469505" y="2269490"/>
            <a:ext cx="2847975" cy="2393315"/>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IN" altLang="en-US" sz="3600">
                <a:solidFill>
                  <a:srgbClr val="FF0000"/>
                </a:solidFill>
                <a:latin typeface="Times New Roman" panose="02020603050405020304" charset="0"/>
                <a:cs typeface="Times New Roman" panose="02020603050405020304" charset="0"/>
              </a:rPr>
              <a:t>GCA</a:t>
            </a:r>
          </a:p>
        </p:txBody>
      </p:sp>
      <p:pic>
        <p:nvPicPr>
          <p:cNvPr id="4" name="Content Placeholder 3"/>
          <p:cNvPicPr>
            <a:picLocks noGrp="1" noChangeAspect="1"/>
          </p:cNvPicPr>
          <p:nvPr>
            <p:ph idx="1"/>
          </p:nvPr>
        </p:nvPicPr>
        <p:blipFill>
          <a:blip r:embed="rId3"/>
          <a:stretch>
            <a:fillRect/>
          </a:stretch>
        </p:blipFill>
        <p:spPr>
          <a:xfrm>
            <a:off x="2072640" y="1600200"/>
            <a:ext cx="8046085" cy="4526280"/>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IN" altLang="en-US" sz="3600">
                <a:solidFill>
                  <a:srgbClr val="FF0000"/>
                </a:solidFill>
                <a:latin typeface="Times New Roman" panose="02020603050405020304" charset="0"/>
                <a:cs typeface="Times New Roman" panose="02020603050405020304" charset="0"/>
              </a:rPr>
              <a:t>Google Kubernetes Engines</a:t>
            </a:r>
          </a:p>
        </p:txBody>
      </p:sp>
      <p:sp>
        <p:nvSpPr>
          <p:cNvPr id="3" name="Content Placeholder 2"/>
          <p:cNvSpPr>
            <a:spLocks noGrp="1"/>
          </p:cNvSpPr>
          <p:nvPr>
            <p:ph sz="half" idx="1"/>
          </p:nvPr>
        </p:nvSpPr>
        <p:spPr/>
        <p:txBody>
          <a:bodyPr/>
          <a:lstStyle/>
          <a:p>
            <a:pPr marL="0" indent="0">
              <a:buFont typeface="Wingdings" panose="05000000000000000000" charset="0"/>
              <a:buNone/>
            </a:pPr>
            <a:endParaRPr lang="en-US"/>
          </a:p>
          <a:p>
            <a:pPr>
              <a:buFont typeface="Wingdings" panose="05000000000000000000" charset="0"/>
              <a:buChar char="§"/>
            </a:pPr>
            <a:r>
              <a:rPr lang="en-US" sz="2400">
                <a:latin typeface="Times New Roman" panose="02020603050405020304" charset="0"/>
                <a:cs typeface="Times New Roman" panose="02020603050405020304" charset="0"/>
              </a:rPr>
              <a:t>A simple way to automatically deploy, scale, and manage Kubernetes.</a:t>
            </a:r>
          </a:p>
          <a:p>
            <a:pPr>
              <a:buFont typeface="Wingdings" panose="05000000000000000000" charset="0"/>
              <a:buChar char="§"/>
            </a:pPr>
            <a:endParaRPr lang="en-US" sz="2400">
              <a:latin typeface="Times New Roman" panose="02020603050405020304" charset="0"/>
              <a:cs typeface="Times New Roman" panose="02020603050405020304" charset="0"/>
            </a:endParaRPr>
          </a:p>
          <a:p>
            <a:pPr>
              <a:buFont typeface="Wingdings" panose="05000000000000000000" charset="0"/>
              <a:buChar char="§"/>
            </a:pPr>
            <a:r>
              <a:rPr lang="en-US" sz="2400">
                <a:latin typeface="Times New Roman" panose="02020603050405020304" charset="0"/>
                <a:cs typeface="Times New Roman" panose="02020603050405020304" charset="0"/>
              </a:rPr>
              <a:t>Leverage a high-availability control plane including multi-zonal and regional clusters</a:t>
            </a:r>
            <a:r>
              <a:rPr lang="en-IN" altLang="en-US" sz="2400">
                <a:latin typeface="Times New Roman" panose="02020603050405020304" charset="0"/>
                <a:cs typeface="Times New Roman" panose="02020603050405020304" charset="0"/>
              </a:rPr>
              <a:t>.</a:t>
            </a:r>
          </a:p>
          <a:p>
            <a:pPr marL="0" indent="0">
              <a:buFont typeface="Wingdings" panose="05000000000000000000" charset="0"/>
              <a:buNone/>
            </a:pPr>
            <a:endParaRPr lang="en-US" sz="2800">
              <a:latin typeface="Times New Roman" panose="02020603050405020304" charset="0"/>
              <a:cs typeface="Times New Roman" panose="02020603050405020304" charset="0"/>
            </a:endParaRPr>
          </a:p>
          <a:p>
            <a:pPr>
              <a:buFont typeface="Wingdings" panose="05000000000000000000" charset="0"/>
              <a:buChar char="§"/>
            </a:pPr>
            <a:endParaRPr lang="en-IN" altLang="en-US" sz="2800">
              <a:latin typeface="Times New Roman" panose="02020603050405020304" charset="0"/>
              <a:cs typeface="Times New Roman" panose="02020603050405020304" charset="0"/>
            </a:endParaRPr>
          </a:p>
        </p:txBody>
      </p:sp>
      <p:pic>
        <p:nvPicPr>
          <p:cNvPr id="4" name="Content Placeholder 3"/>
          <p:cNvPicPr>
            <a:picLocks noGrp="1" noChangeAspect="1"/>
          </p:cNvPicPr>
          <p:nvPr>
            <p:ph sz="half" idx="2"/>
          </p:nvPr>
        </p:nvPicPr>
        <p:blipFill>
          <a:blip r:embed="rId3"/>
          <a:stretch>
            <a:fillRect/>
          </a:stretch>
        </p:blipFill>
        <p:spPr>
          <a:xfrm>
            <a:off x="7279005" y="2200910"/>
            <a:ext cx="3228975" cy="3150870"/>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l"/>
            <a:br>
              <a:rPr lang="en-IN" altLang="en-US">
                <a:solidFill>
                  <a:srgbClr val="FF0000"/>
                </a:solidFill>
                <a:latin typeface="Times New Roman" panose="02020603050405020304" charset="0"/>
                <a:cs typeface="Times New Roman" panose="02020603050405020304" charset="0"/>
                <a:sym typeface="+mn-ea"/>
              </a:rPr>
            </a:br>
            <a:r>
              <a:rPr lang="en-IN" altLang="en-US" sz="3600">
                <a:solidFill>
                  <a:srgbClr val="FF0000"/>
                </a:solidFill>
                <a:latin typeface="Times New Roman" panose="02020603050405020304" charset="0"/>
                <a:cs typeface="Times New Roman" panose="02020603050405020304" charset="0"/>
                <a:sym typeface="+mn-ea"/>
              </a:rPr>
              <a:t>Google Kubernetes Engines</a:t>
            </a:r>
            <a:br>
              <a:rPr lang="en-IN" altLang="en-US">
                <a:solidFill>
                  <a:srgbClr val="FF0000"/>
                </a:solidFill>
                <a:latin typeface="Times New Roman" panose="02020603050405020304" charset="0"/>
                <a:cs typeface="Times New Roman" panose="02020603050405020304" charset="0"/>
              </a:rPr>
            </a:br>
            <a:endParaRPr lang="en-US"/>
          </a:p>
        </p:txBody>
      </p:sp>
      <p:sp>
        <p:nvSpPr>
          <p:cNvPr id="3" name="Content Placeholder 2"/>
          <p:cNvSpPr>
            <a:spLocks noGrp="1"/>
          </p:cNvSpPr>
          <p:nvPr>
            <p:ph sz="half" idx="1"/>
          </p:nvPr>
        </p:nvSpPr>
        <p:spPr/>
        <p:txBody>
          <a:bodyPr/>
          <a:lstStyle/>
          <a:p>
            <a:pPr>
              <a:buFont typeface="Wingdings" panose="05000000000000000000" charset="0"/>
              <a:buChar char="§"/>
            </a:pPr>
            <a:r>
              <a:rPr lang="en-US" sz="2400">
                <a:latin typeface="Times New Roman" panose="02020603050405020304" charset="0"/>
                <a:cs typeface="Times New Roman" panose="02020603050405020304" charset="0"/>
                <a:sym typeface="+mn-ea"/>
              </a:rPr>
              <a:t>E</a:t>
            </a:r>
            <a:r>
              <a:rPr lang="en-IN" altLang="en-US" sz="2400">
                <a:latin typeface="Times New Roman" panose="02020603050405020304" charset="0"/>
                <a:cs typeface="Times New Roman" panose="02020603050405020304" charset="0"/>
                <a:sym typeface="+mn-ea"/>
              </a:rPr>
              <a:t>xact </a:t>
            </a:r>
            <a:r>
              <a:rPr lang="en-US" sz="2400">
                <a:latin typeface="Times New Roman" panose="02020603050405020304" charset="0"/>
                <a:cs typeface="Times New Roman" panose="02020603050405020304" charset="0"/>
                <a:sym typeface="+mn-ea"/>
              </a:rPr>
              <a:t>operational overhead with industry-first four-way auto scaling</a:t>
            </a:r>
            <a:r>
              <a:rPr lang="en-IN" altLang="en-US" sz="2400">
                <a:latin typeface="Times New Roman" panose="02020603050405020304" charset="0"/>
                <a:cs typeface="Times New Roman" panose="02020603050405020304" charset="0"/>
                <a:sym typeface="+mn-ea"/>
              </a:rPr>
              <a:t>.</a:t>
            </a:r>
            <a:endParaRPr lang="en-IN" altLang="en-US" sz="2400">
              <a:latin typeface="Times New Roman" panose="02020603050405020304" charset="0"/>
              <a:cs typeface="Times New Roman" panose="02020603050405020304" charset="0"/>
            </a:endParaRPr>
          </a:p>
          <a:p>
            <a:pPr>
              <a:buFont typeface="Wingdings" panose="05000000000000000000" charset="0"/>
              <a:buChar char="§"/>
            </a:pPr>
            <a:endParaRPr lang="en-US" sz="2400">
              <a:latin typeface="Times New Roman" panose="02020603050405020304" charset="0"/>
              <a:cs typeface="Times New Roman" panose="02020603050405020304" charset="0"/>
            </a:endParaRPr>
          </a:p>
          <a:p>
            <a:pPr>
              <a:buFont typeface="Wingdings" panose="05000000000000000000" charset="0"/>
              <a:buChar char="§"/>
            </a:pPr>
            <a:r>
              <a:rPr lang="en-IN" altLang="en-US" sz="2400">
                <a:latin typeface="Times New Roman" panose="02020603050405020304" charset="0"/>
                <a:cs typeface="Times New Roman" panose="02020603050405020304" charset="0"/>
                <a:sym typeface="+mn-ea"/>
              </a:rPr>
              <a:t>Protect</a:t>
            </a:r>
            <a:r>
              <a:rPr lang="en-US" sz="2400">
                <a:latin typeface="Times New Roman" panose="02020603050405020304" charset="0"/>
                <a:cs typeface="Times New Roman" panose="02020603050405020304" charset="0"/>
                <a:sym typeface="+mn-ea"/>
              </a:rPr>
              <a:t> by default, including vulnerability scanning of container images and data encryption</a:t>
            </a:r>
            <a:r>
              <a:rPr lang="en-IN" altLang="en-US" sz="2400">
                <a:latin typeface="Times New Roman" panose="02020603050405020304" charset="0"/>
                <a:cs typeface="Times New Roman" panose="02020603050405020304" charset="0"/>
                <a:sym typeface="+mn-ea"/>
              </a:rPr>
              <a:t>.</a:t>
            </a:r>
            <a:endParaRPr lang="en-IN" altLang="en-US" sz="2400">
              <a:latin typeface="Times New Roman" panose="02020603050405020304" charset="0"/>
              <a:cs typeface="Times New Roman" panose="02020603050405020304" charset="0"/>
            </a:endParaRPr>
          </a:p>
          <a:p>
            <a:endParaRPr lang="en-US" sz="2400"/>
          </a:p>
        </p:txBody>
      </p:sp>
      <p:pic>
        <p:nvPicPr>
          <p:cNvPr id="4" name="Content Placeholder 3"/>
          <p:cNvPicPr>
            <a:picLocks noGrp="1" noChangeAspect="1"/>
          </p:cNvPicPr>
          <p:nvPr>
            <p:ph sz="half" idx="2"/>
          </p:nvPr>
        </p:nvPicPr>
        <p:blipFill>
          <a:blip r:embed="rId3"/>
          <a:stretch>
            <a:fillRect/>
          </a:stretch>
        </p:blipFill>
        <p:spPr>
          <a:xfrm>
            <a:off x="7550785" y="1769110"/>
            <a:ext cx="3436620" cy="335089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IN" altLang="en-US" sz="3600" dirty="0">
                <a:solidFill>
                  <a:srgbClr val="FF0000"/>
                </a:solidFill>
                <a:latin typeface="Times New Roman" panose="02020603050405020304" charset="0"/>
                <a:cs typeface="Times New Roman" panose="02020603050405020304" charset="0"/>
                <a:sym typeface="+mn-ea"/>
              </a:rPr>
              <a:t>G</a:t>
            </a:r>
            <a:r>
              <a:rPr lang="en-US" sz="3600" dirty="0">
                <a:solidFill>
                  <a:srgbClr val="FF0000"/>
                </a:solidFill>
                <a:latin typeface="Times New Roman" panose="02020603050405020304" charset="0"/>
                <a:cs typeface="Times New Roman" panose="02020603050405020304" charset="0"/>
                <a:sym typeface="+mn-ea"/>
              </a:rPr>
              <a:t>oogle </a:t>
            </a:r>
            <a:r>
              <a:rPr lang="en-IN" altLang="en-US" sz="3600" dirty="0">
                <a:solidFill>
                  <a:srgbClr val="FF0000"/>
                </a:solidFill>
                <a:latin typeface="Times New Roman" panose="02020603050405020304" charset="0"/>
                <a:cs typeface="Times New Roman" panose="02020603050405020304" charset="0"/>
                <a:sym typeface="+mn-ea"/>
              </a:rPr>
              <a:t>C</a:t>
            </a:r>
            <a:r>
              <a:rPr lang="en-US" sz="3600" dirty="0">
                <a:solidFill>
                  <a:srgbClr val="FF0000"/>
                </a:solidFill>
                <a:latin typeface="Times New Roman" panose="02020603050405020304" charset="0"/>
                <a:cs typeface="Times New Roman" panose="02020603050405020304" charset="0"/>
                <a:sym typeface="+mn-ea"/>
              </a:rPr>
              <a:t>loud </a:t>
            </a:r>
            <a:r>
              <a:rPr lang="en-IN" altLang="en-US" sz="3600" dirty="0">
                <a:solidFill>
                  <a:srgbClr val="FF0000"/>
                </a:solidFill>
                <a:latin typeface="Times New Roman" panose="02020603050405020304" charset="0"/>
                <a:cs typeface="Times New Roman" panose="02020603050405020304" charset="0"/>
                <a:sym typeface="+mn-ea"/>
              </a:rPr>
              <a:t>F</a:t>
            </a:r>
            <a:r>
              <a:rPr lang="en-US" sz="3600" dirty="0">
                <a:solidFill>
                  <a:srgbClr val="FF0000"/>
                </a:solidFill>
                <a:latin typeface="Times New Roman" panose="02020603050405020304" charset="0"/>
                <a:cs typeface="Times New Roman" panose="02020603050405020304" charset="0"/>
                <a:sym typeface="+mn-ea"/>
              </a:rPr>
              <a:t>undamentals</a:t>
            </a:r>
            <a:br>
              <a:rPr lang="en-US" dirty="0"/>
            </a:br>
            <a:endParaRPr lang="en-US"/>
          </a:p>
        </p:txBody>
      </p:sp>
      <p:sp>
        <p:nvSpPr>
          <p:cNvPr id="3" name="Content Placeholder 2"/>
          <p:cNvSpPr>
            <a:spLocks noGrp="1"/>
          </p:cNvSpPr>
          <p:nvPr>
            <p:ph sz="half" idx="1"/>
          </p:nvPr>
        </p:nvSpPr>
        <p:spPr/>
        <p:txBody>
          <a:bodyPr/>
          <a:lstStyle/>
          <a:p>
            <a:pPr marL="0" indent="0">
              <a:buNone/>
            </a:pPr>
            <a:endParaRPr lang="en-IN" altLang="en-US">
              <a:sym typeface="+mn-ea"/>
            </a:endParaRPr>
          </a:p>
          <a:p>
            <a:pPr marL="0" indent="0">
              <a:buNone/>
            </a:pPr>
            <a:endParaRPr lang="en-IN" altLang="en-US">
              <a:sym typeface="+mn-ea"/>
            </a:endParaRPr>
          </a:p>
          <a:p>
            <a:pPr marL="0" indent="0">
              <a:buNone/>
            </a:pPr>
            <a:r>
              <a:rPr lang="en-IN" altLang="en-US" sz="2400">
                <a:latin typeface="Times New Roman" panose="02020603050405020304" charset="0"/>
                <a:cs typeface="Times New Roman" panose="02020603050405020304" charset="0"/>
                <a:sym typeface="+mn-ea"/>
              </a:rPr>
              <a:t>I</a:t>
            </a:r>
            <a:r>
              <a:rPr lang="en-US" sz="2400">
                <a:latin typeface="Times New Roman" panose="02020603050405020304" charset="0"/>
                <a:cs typeface="Times New Roman" panose="02020603050405020304" charset="0"/>
                <a:sym typeface="+mn-ea"/>
              </a:rPr>
              <a:t>t captures, manages, processes, and visualizes data with Google Cloud data analytics products. </a:t>
            </a:r>
            <a:endParaRPr lang="en-US" sz="2400">
              <a:latin typeface="Times New Roman" panose="02020603050405020304" charset="0"/>
              <a:cs typeface="Times New Roman" panose="02020603050405020304" charset="0"/>
            </a:endParaRPr>
          </a:p>
          <a:p>
            <a:endParaRPr lang="en-US" sz="2400">
              <a:latin typeface="Times New Roman" panose="02020603050405020304" charset="0"/>
              <a:cs typeface="Times New Roman" panose="02020603050405020304" charset="0"/>
            </a:endParaRPr>
          </a:p>
        </p:txBody>
      </p:sp>
      <p:pic>
        <p:nvPicPr>
          <p:cNvPr id="4" name="Content Placeholder 3"/>
          <p:cNvPicPr>
            <a:picLocks noGrp="1" noChangeAspect="1"/>
          </p:cNvPicPr>
          <p:nvPr>
            <p:ph sz="half" idx="2"/>
          </p:nvPr>
        </p:nvPicPr>
        <p:blipFill>
          <a:blip r:embed="rId3"/>
          <a:stretch>
            <a:fillRect/>
          </a:stretch>
        </p:blipFill>
        <p:spPr>
          <a:xfrm>
            <a:off x="5986145" y="710565"/>
            <a:ext cx="5854700" cy="4759325"/>
          </a:xfrm>
          <a:prstGeom prst="rect">
            <a:avLst/>
          </a:prstGeom>
        </p:spPr>
      </p:pic>
      <p:sp>
        <p:nvSpPr>
          <p:cNvPr id="6" name="Text Box 5"/>
          <p:cNvSpPr txBox="1"/>
          <p:nvPr/>
        </p:nvSpPr>
        <p:spPr>
          <a:xfrm>
            <a:off x="6231255" y="5644515"/>
            <a:ext cx="4935220" cy="922020"/>
          </a:xfrm>
          <a:prstGeom prst="rect">
            <a:avLst/>
          </a:prstGeom>
          <a:noFill/>
        </p:spPr>
        <p:txBody>
          <a:bodyPr wrap="square" rtlCol="0" anchor="t">
            <a:spAutoFit/>
          </a:bodyPr>
          <a:lstStyle/>
          <a:p>
            <a:r>
              <a:rPr lang="en-US"/>
              <a:t>https://arki1.com/wp-content/uploads/2021/03/arki1-google-cloud-fundamentals-core-infra.png</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IN" altLang="en-US" sz="3600">
                <a:solidFill>
                  <a:srgbClr val="FF0000"/>
                </a:solidFill>
                <a:latin typeface="Times New Roman" panose="02020603050405020304" charset="0"/>
                <a:cs typeface="Times New Roman" panose="02020603050405020304" charset="0"/>
              </a:rPr>
              <a:t>GKE</a:t>
            </a:r>
          </a:p>
        </p:txBody>
      </p:sp>
      <p:pic>
        <p:nvPicPr>
          <p:cNvPr id="5" name="Content Placeholder 4"/>
          <p:cNvPicPr>
            <a:picLocks noGrp="1" noChangeAspect="1"/>
          </p:cNvPicPr>
          <p:nvPr>
            <p:ph sz="half" idx="2"/>
          </p:nvPr>
        </p:nvPicPr>
        <p:blipFill>
          <a:blip r:embed="rId3"/>
          <a:stretch>
            <a:fillRect/>
          </a:stretch>
        </p:blipFill>
        <p:spPr>
          <a:xfrm>
            <a:off x="6197600" y="2119630"/>
            <a:ext cx="5384800" cy="3486150"/>
          </a:xfrm>
          <a:prstGeom prst="rect">
            <a:avLst/>
          </a:prstGeom>
        </p:spPr>
      </p:pic>
      <p:sp>
        <p:nvSpPr>
          <p:cNvPr id="3" name="Content Placeholder 2"/>
          <p:cNvSpPr>
            <a:spLocks noGrp="1"/>
          </p:cNvSpPr>
          <p:nvPr>
            <p:ph sz="half" idx="1"/>
          </p:nvPr>
        </p:nvSpPr>
        <p:spPr/>
        <p:txBody>
          <a:bodyPr/>
          <a:lstStyle/>
          <a:p>
            <a:pPr marL="0" indent="0">
              <a:buNone/>
            </a:pPr>
            <a:r>
              <a:rPr lang="en-IN" altLang="en-US" sz="2400">
                <a:latin typeface="Times New Roman" panose="02020603050405020304" charset="0"/>
                <a:cs typeface="Times New Roman" panose="02020603050405020304" charset="0"/>
              </a:rPr>
              <a:t>T</a:t>
            </a:r>
            <a:r>
              <a:rPr lang="en-US" sz="2400">
                <a:latin typeface="Times New Roman" panose="02020603050405020304" charset="0"/>
                <a:cs typeface="Times New Roman" panose="02020603050405020304" charset="0"/>
              </a:rPr>
              <a:t>he underlying concepts of Kubernetes and its abundance of features demand an experienced and knowledgeable data engineering team.</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IN" altLang="en-US" sz="3600">
                <a:solidFill>
                  <a:srgbClr val="FF0000"/>
                </a:solidFill>
                <a:latin typeface="Times New Roman" panose="02020603050405020304" charset="0"/>
                <a:cs typeface="Times New Roman" panose="02020603050405020304" charset="0"/>
              </a:rPr>
              <a:t>Benefits of GKE</a:t>
            </a:r>
          </a:p>
        </p:txBody>
      </p:sp>
      <p:sp>
        <p:nvSpPr>
          <p:cNvPr id="3" name="Content Placeholder 2"/>
          <p:cNvSpPr>
            <a:spLocks noGrp="1"/>
          </p:cNvSpPr>
          <p:nvPr>
            <p:ph sz="half" idx="1"/>
          </p:nvPr>
        </p:nvSpPr>
        <p:spPr/>
        <p:txBody>
          <a:bodyPr/>
          <a:lstStyle/>
          <a:p>
            <a:pPr marL="0" indent="0">
              <a:buNone/>
            </a:pPr>
            <a:r>
              <a:rPr lang="en-IN" altLang="en-US"/>
              <a:t> </a:t>
            </a:r>
          </a:p>
          <a:p>
            <a:pPr marL="0" indent="0">
              <a:buNone/>
            </a:pPr>
            <a:endParaRPr lang="en-US" sz="2800">
              <a:latin typeface="Times New Roman" panose="02020603050405020304" charset="0"/>
              <a:cs typeface="Times New Roman" panose="02020603050405020304" charset="0"/>
            </a:endParaRPr>
          </a:p>
          <a:p>
            <a:pPr marL="0" indent="0">
              <a:buNone/>
            </a:pPr>
            <a:r>
              <a:rPr lang="en-US" sz="2400">
                <a:latin typeface="Times New Roman" panose="02020603050405020304" charset="0"/>
                <a:cs typeface="Times New Roman" panose="02020603050405020304" charset="0"/>
              </a:rPr>
              <a:t>Speed up app development without sacrificing security</a:t>
            </a:r>
          </a:p>
          <a:p>
            <a:endParaRPr lang="en-US" sz="2400">
              <a:latin typeface="Times New Roman" panose="02020603050405020304" charset="0"/>
              <a:cs typeface="Times New Roman" panose="02020603050405020304" charset="0"/>
            </a:endParaRPr>
          </a:p>
        </p:txBody>
      </p:sp>
      <p:pic>
        <p:nvPicPr>
          <p:cNvPr id="4" name="Content Placeholder 3"/>
          <p:cNvPicPr>
            <a:picLocks noGrp="1" noChangeAspect="1"/>
          </p:cNvPicPr>
          <p:nvPr>
            <p:ph sz="half" idx="2"/>
          </p:nvPr>
        </p:nvPicPr>
        <p:blipFill>
          <a:blip r:embed="rId3"/>
          <a:stretch>
            <a:fillRect/>
          </a:stretch>
        </p:blipFill>
        <p:spPr>
          <a:xfrm>
            <a:off x="6197600" y="2348230"/>
            <a:ext cx="5384800" cy="3028950"/>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l"/>
            <a:br>
              <a:rPr lang="en-IN" altLang="en-US"/>
            </a:br>
            <a:r>
              <a:rPr lang="en-IN" altLang="en-US" sz="3600">
                <a:solidFill>
                  <a:srgbClr val="FF0000"/>
                </a:solidFill>
                <a:latin typeface="Times New Roman" panose="02020603050405020304" charset="0"/>
                <a:cs typeface="Times New Roman" panose="02020603050405020304" charset="0"/>
                <a:sym typeface="+mn-ea"/>
              </a:rPr>
              <a:t>Benefits of GKE</a:t>
            </a:r>
            <a:br>
              <a:rPr lang="en-IN" altLang="en-US"/>
            </a:br>
            <a:endParaRPr lang="en-US"/>
          </a:p>
        </p:txBody>
      </p:sp>
      <p:sp>
        <p:nvSpPr>
          <p:cNvPr id="3" name="Content Placeholder 2"/>
          <p:cNvSpPr>
            <a:spLocks noGrp="1"/>
          </p:cNvSpPr>
          <p:nvPr>
            <p:ph sz="half" idx="1"/>
          </p:nvPr>
        </p:nvSpPr>
        <p:spPr/>
        <p:txBody>
          <a:bodyPr/>
          <a:lstStyle/>
          <a:p>
            <a:pPr marL="0" indent="0">
              <a:buNone/>
            </a:pPr>
            <a:r>
              <a:rPr lang="en-US" sz="2400">
                <a:latin typeface="Times New Roman" panose="02020603050405020304" charset="0"/>
                <a:cs typeface="Times New Roman" panose="02020603050405020304" charset="0"/>
              </a:rPr>
              <a:t>Streamline operations with release channels</a:t>
            </a:r>
          </a:p>
        </p:txBody>
      </p:sp>
      <p:pic>
        <p:nvPicPr>
          <p:cNvPr id="4" name="Content Placeholder 3"/>
          <p:cNvPicPr>
            <a:picLocks noGrp="1" noChangeAspect="1"/>
          </p:cNvPicPr>
          <p:nvPr>
            <p:ph sz="half" idx="2"/>
          </p:nvPr>
        </p:nvPicPr>
        <p:blipFill>
          <a:blip r:embed="rId3"/>
          <a:stretch>
            <a:fillRect/>
          </a:stretch>
        </p:blipFill>
        <p:spPr>
          <a:xfrm>
            <a:off x="2614930" y="3232150"/>
            <a:ext cx="8388985" cy="3070225"/>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IN" altLang="en-US" sz="3600">
                <a:solidFill>
                  <a:srgbClr val="FF0000"/>
                </a:solidFill>
                <a:latin typeface="Times New Roman" panose="02020603050405020304" charset="0"/>
                <a:cs typeface="Times New Roman" panose="02020603050405020304" charset="0"/>
              </a:rPr>
              <a:t>Key Features</a:t>
            </a:r>
          </a:p>
        </p:txBody>
      </p:sp>
      <p:sp>
        <p:nvSpPr>
          <p:cNvPr id="3" name="Content Placeholder 2"/>
          <p:cNvSpPr>
            <a:spLocks noGrp="1"/>
          </p:cNvSpPr>
          <p:nvPr>
            <p:ph sz="half" idx="1"/>
          </p:nvPr>
        </p:nvSpPr>
        <p:spPr>
          <a:xfrm>
            <a:off x="439420" y="1878330"/>
            <a:ext cx="5384800" cy="4525963"/>
          </a:xfrm>
        </p:spPr>
        <p:txBody>
          <a:bodyPr/>
          <a:lstStyle/>
          <a:p>
            <a:pPr>
              <a:buFont typeface="Wingdings" panose="05000000000000000000" charset="0"/>
              <a:buChar char="§"/>
            </a:pPr>
            <a:r>
              <a:rPr lang="en-US" sz="2400">
                <a:latin typeface="Times New Roman" panose="02020603050405020304" charset="0"/>
                <a:cs typeface="Times New Roman" panose="02020603050405020304" charset="0"/>
              </a:rPr>
              <a:t>Two modes of operation, one GKE</a:t>
            </a:r>
          </a:p>
          <a:p>
            <a:endParaRPr lang="en-US" sz="2400">
              <a:latin typeface="Times New Roman" panose="02020603050405020304" charset="0"/>
              <a:cs typeface="Times New Roman" panose="02020603050405020304" charset="0"/>
            </a:endParaRPr>
          </a:p>
          <a:p>
            <a:pPr>
              <a:buFont typeface="Wingdings" panose="05000000000000000000" charset="0"/>
              <a:buChar char="§"/>
            </a:pPr>
            <a:r>
              <a:rPr lang="en-US" sz="2400">
                <a:latin typeface="Times New Roman" panose="02020603050405020304" charset="0"/>
                <a:cs typeface="Times New Roman" panose="02020603050405020304" charset="0"/>
              </a:rPr>
              <a:t>Pod and cluster autoscaling</a:t>
            </a:r>
          </a:p>
          <a:p>
            <a:endParaRPr lang="en-US" sz="2400">
              <a:latin typeface="Times New Roman" panose="02020603050405020304" charset="0"/>
              <a:cs typeface="Times New Roman" panose="02020603050405020304" charset="0"/>
            </a:endParaRPr>
          </a:p>
          <a:p>
            <a:pPr>
              <a:buFont typeface="Wingdings" panose="05000000000000000000" charset="0"/>
              <a:buChar char="§"/>
            </a:pPr>
            <a:r>
              <a:rPr lang="en-US" sz="2400">
                <a:latin typeface="Times New Roman" panose="02020603050405020304" charset="0"/>
                <a:cs typeface="Times New Roman" panose="02020603050405020304" charset="0"/>
              </a:rPr>
              <a:t>Prebuilt Kubernetes applications and templates</a:t>
            </a:r>
          </a:p>
        </p:txBody>
      </p:sp>
      <p:pic>
        <p:nvPicPr>
          <p:cNvPr id="4" name="Content Placeholder 3"/>
          <p:cNvPicPr>
            <a:picLocks noGrp="1" noChangeAspect="1"/>
          </p:cNvPicPr>
          <p:nvPr>
            <p:ph sz="half" idx="2"/>
          </p:nvPr>
        </p:nvPicPr>
        <p:blipFill>
          <a:blip r:embed="rId3"/>
          <a:stretch>
            <a:fillRect/>
          </a:stretch>
        </p:blipFill>
        <p:spPr>
          <a:xfrm>
            <a:off x="7465695" y="3058160"/>
            <a:ext cx="2847975" cy="1609725"/>
          </a:xfrm>
          <a:prstGeom prst="rect">
            <a:avLst/>
          </a:prstGeom>
        </p:spPr>
      </p:pic>
      <p:pic>
        <p:nvPicPr>
          <p:cNvPr id="5" name="Picture 4"/>
          <p:cNvPicPr>
            <a:picLocks noChangeAspect="1"/>
          </p:cNvPicPr>
          <p:nvPr/>
        </p:nvPicPr>
        <p:blipFill>
          <a:blip r:embed="rId4"/>
          <a:stretch>
            <a:fillRect/>
          </a:stretch>
        </p:blipFill>
        <p:spPr>
          <a:xfrm>
            <a:off x="8042275" y="1610995"/>
            <a:ext cx="3013710" cy="1116965"/>
          </a:xfrm>
          <a:prstGeom prst="rect">
            <a:avLst/>
          </a:prstGeom>
        </p:spPr>
      </p:pic>
      <p:pic>
        <p:nvPicPr>
          <p:cNvPr id="6" name="Picture 5"/>
          <p:cNvPicPr>
            <a:picLocks noChangeAspect="1"/>
          </p:cNvPicPr>
          <p:nvPr/>
        </p:nvPicPr>
        <p:blipFill>
          <a:blip r:embed="rId5"/>
          <a:stretch>
            <a:fillRect/>
          </a:stretch>
        </p:blipFill>
        <p:spPr>
          <a:xfrm>
            <a:off x="7335520" y="4900295"/>
            <a:ext cx="3526155" cy="1957705"/>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l"/>
            <a:br>
              <a:rPr lang="en-IN" altLang="en-US"/>
            </a:br>
            <a:r>
              <a:rPr lang="en-IN" altLang="en-US" sz="3600">
                <a:solidFill>
                  <a:srgbClr val="FF0000"/>
                </a:solidFill>
                <a:latin typeface="Times New Roman" panose="02020603050405020304" charset="0"/>
                <a:cs typeface="Times New Roman" panose="02020603050405020304" charset="0"/>
                <a:sym typeface="+mn-ea"/>
              </a:rPr>
              <a:t>Key Features</a:t>
            </a:r>
            <a:br>
              <a:rPr lang="en-IN" altLang="en-US"/>
            </a:br>
            <a:endParaRPr lang="en-US"/>
          </a:p>
        </p:txBody>
      </p:sp>
      <p:sp>
        <p:nvSpPr>
          <p:cNvPr id="3" name="Content Placeholder 2"/>
          <p:cNvSpPr>
            <a:spLocks noGrp="1"/>
          </p:cNvSpPr>
          <p:nvPr>
            <p:ph sz="half" idx="1"/>
          </p:nvPr>
        </p:nvSpPr>
        <p:spPr/>
        <p:txBody>
          <a:bodyPr/>
          <a:lstStyle/>
          <a:p>
            <a:pPr>
              <a:buFont typeface="Wingdings" panose="05000000000000000000" charset="0"/>
              <a:buChar char="§"/>
            </a:pPr>
            <a:endParaRPr lang="en-US" sz="2800">
              <a:latin typeface="Times New Roman" panose="02020603050405020304" charset="0"/>
              <a:cs typeface="Times New Roman" panose="02020603050405020304" charset="0"/>
            </a:endParaRPr>
          </a:p>
          <a:p>
            <a:pPr>
              <a:buFont typeface="Wingdings" panose="05000000000000000000" charset="0"/>
              <a:buChar char="§"/>
            </a:pPr>
            <a:r>
              <a:rPr lang="en-US" sz="2400">
                <a:latin typeface="Times New Roman" panose="02020603050405020304" charset="0"/>
                <a:cs typeface="Times New Roman" panose="02020603050405020304" charset="0"/>
              </a:rPr>
              <a:t>Container native networking and security</a:t>
            </a:r>
          </a:p>
          <a:p>
            <a:pPr>
              <a:buFont typeface="Wingdings" panose="05000000000000000000" charset="0"/>
              <a:buChar char="§"/>
            </a:pPr>
            <a:endParaRPr lang="en-US" sz="2400">
              <a:latin typeface="Times New Roman" panose="02020603050405020304" charset="0"/>
              <a:cs typeface="Times New Roman" panose="02020603050405020304" charset="0"/>
            </a:endParaRPr>
          </a:p>
          <a:p>
            <a:pPr>
              <a:buFont typeface="Wingdings" panose="05000000000000000000" charset="0"/>
              <a:buChar char="§"/>
            </a:pPr>
            <a:endParaRPr lang="en-US" sz="2400">
              <a:latin typeface="Times New Roman" panose="02020603050405020304" charset="0"/>
              <a:cs typeface="Times New Roman" panose="02020603050405020304" charset="0"/>
            </a:endParaRPr>
          </a:p>
          <a:p>
            <a:pPr>
              <a:buFont typeface="Wingdings" panose="05000000000000000000" charset="0"/>
              <a:buChar char="§"/>
            </a:pPr>
            <a:r>
              <a:rPr lang="en-US" sz="2400">
                <a:latin typeface="Times New Roman" panose="02020603050405020304" charset="0"/>
                <a:cs typeface="Times New Roman" panose="02020603050405020304" charset="0"/>
              </a:rPr>
              <a:t>Migrate traditional workloads to GKE containers with ease</a:t>
            </a:r>
          </a:p>
          <a:p>
            <a:pPr>
              <a:buFont typeface="Wingdings" panose="05000000000000000000" charset="0"/>
              <a:buChar char="§"/>
            </a:pPr>
            <a:endParaRPr lang="en-US"/>
          </a:p>
          <a:p>
            <a:pPr>
              <a:buFont typeface="Wingdings" panose="05000000000000000000" charset="0"/>
              <a:buChar char="§"/>
            </a:pPr>
            <a:endParaRPr lang="en-US"/>
          </a:p>
        </p:txBody>
      </p:sp>
      <p:pic>
        <p:nvPicPr>
          <p:cNvPr id="4" name="Content Placeholder 3"/>
          <p:cNvPicPr>
            <a:picLocks noGrp="1" noChangeAspect="1"/>
          </p:cNvPicPr>
          <p:nvPr>
            <p:ph sz="half" idx="2"/>
          </p:nvPr>
        </p:nvPicPr>
        <p:blipFill>
          <a:blip r:embed="rId3"/>
          <a:stretch>
            <a:fillRect/>
          </a:stretch>
        </p:blipFill>
        <p:spPr>
          <a:xfrm>
            <a:off x="6197600" y="1600200"/>
            <a:ext cx="5384800" cy="2152015"/>
          </a:xfrm>
          <a:prstGeom prst="rect">
            <a:avLst/>
          </a:prstGeom>
        </p:spPr>
      </p:pic>
      <p:pic>
        <p:nvPicPr>
          <p:cNvPr id="5" name="Picture 4"/>
          <p:cNvPicPr>
            <a:picLocks noChangeAspect="1"/>
          </p:cNvPicPr>
          <p:nvPr/>
        </p:nvPicPr>
        <p:blipFill>
          <a:blip r:embed="rId4"/>
          <a:stretch>
            <a:fillRect/>
          </a:stretch>
        </p:blipFill>
        <p:spPr>
          <a:xfrm>
            <a:off x="6411595" y="4046855"/>
            <a:ext cx="4035425" cy="2079625"/>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IN" altLang="en-US" sz="3600">
                <a:solidFill>
                  <a:srgbClr val="FF0000"/>
                </a:solidFill>
                <a:latin typeface="Times New Roman" panose="02020603050405020304" charset="0"/>
                <a:cs typeface="Times New Roman" panose="02020603050405020304" charset="0"/>
              </a:rPr>
              <a:t>Features</a:t>
            </a:r>
          </a:p>
        </p:txBody>
      </p:sp>
      <p:sp>
        <p:nvSpPr>
          <p:cNvPr id="3" name="Content Placeholder 2"/>
          <p:cNvSpPr>
            <a:spLocks noGrp="1"/>
          </p:cNvSpPr>
          <p:nvPr>
            <p:ph sz="half" idx="1"/>
          </p:nvPr>
        </p:nvSpPr>
        <p:spPr/>
        <p:txBody>
          <a:bodyPr/>
          <a:lstStyle/>
          <a:p>
            <a:pPr marL="0" indent="0">
              <a:buNone/>
            </a:pPr>
            <a:r>
              <a:rPr lang="en-US" sz="2400">
                <a:latin typeface="Times New Roman" panose="02020603050405020304" charset="0"/>
                <a:cs typeface="Times New Roman" panose="02020603050405020304" charset="0"/>
              </a:rPr>
              <a:t>Hybrid networking</a:t>
            </a:r>
            <a:r>
              <a:rPr lang="en-IN" altLang="en-US" sz="2400">
                <a:latin typeface="Times New Roman" panose="02020603050405020304" charset="0"/>
                <a:cs typeface="Times New Roman" panose="02020603050405020304" charset="0"/>
              </a:rPr>
              <a:t>:-</a:t>
            </a:r>
          </a:p>
          <a:p>
            <a:pPr marL="0" indent="0">
              <a:buNone/>
            </a:pPr>
            <a:endParaRPr lang="en-IN" altLang="en-US" sz="2400">
              <a:latin typeface="Times New Roman" panose="02020603050405020304" charset="0"/>
              <a:cs typeface="Times New Roman" panose="02020603050405020304" charset="0"/>
            </a:endParaRPr>
          </a:p>
          <a:p>
            <a:pPr marL="0" indent="0">
              <a:buNone/>
            </a:pPr>
            <a:r>
              <a:rPr lang="en-IN" altLang="en-US" sz="2400">
                <a:latin typeface="Times New Roman" panose="02020603050405020304" charset="0"/>
                <a:cs typeface="Times New Roman" panose="02020603050405020304" charset="0"/>
              </a:rPr>
              <a:t>Reserve an IP address range for your cluster, allowing your cluster IPs to coexist with private network IPs via Google Cloud VPN.</a:t>
            </a:r>
          </a:p>
        </p:txBody>
      </p:sp>
      <p:pic>
        <p:nvPicPr>
          <p:cNvPr id="5" name="Content Placeholder 4"/>
          <p:cNvPicPr>
            <a:picLocks noGrp="1" noChangeAspect="1"/>
          </p:cNvPicPr>
          <p:nvPr>
            <p:ph sz="half" idx="2"/>
          </p:nvPr>
        </p:nvPicPr>
        <p:blipFill>
          <a:blip r:embed="rId3"/>
          <a:stretch>
            <a:fillRect/>
          </a:stretch>
        </p:blipFill>
        <p:spPr>
          <a:xfrm>
            <a:off x="6197600" y="2322195"/>
            <a:ext cx="5384800" cy="3081020"/>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IN" altLang="en-US" sz="3600">
                <a:solidFill>
                  <a:srgbClr val="FF0000"/>
                </a:solidFill>
                <a:latin typeface="Times New Roman" panose="02020603050405020304" charset="0"/>
                <a:cs typeface="Times New Roman" panose="02020603050405020304" charset="0"/>
              </a:rPr>
              <a:t>Features</a:t>
            </a:r>
          </a:p>
        </p:txBody>
      </p:sp>
      <p:sp>
        <p:nvSpPr>
          <p:cNvPr id="3" name="Content Placeholder 2"/>
          <p:cNvSpPr>
            <a:spLocks noGrp="1"/>
          </p:cNvSpPr>
          <p:nvPr>
            <p:ph sz="half" idx="1"/>
          </p:nvPr>
        </p:nvSpPr>
        <p:spPr/>
        <p:txBody>
          <a:bodyPr/>
          <a:lstStyle/>
          <a:p>
            <a:pPr marL="0" indent="0">
              <a:buNone/>
            </a:pPr>
            <a:endParaRPr lang="en-US" sz="2800">
              <a:latin typeface="Times New Roman" panose="02020603050405020304" charset="0"/>
              <a:cs typeface="Times New Roman" panose="02020603050405020304" charset="0"/>
            </a:endParaRPr>
          </a:p>
          <a:p>
            <a:pPr marL="0" indent="0">
              <a:buNone/>
            </a:pPr>
            <a:r>
              <a:rPr lang="en-US" sz="2400">
                <a:latin typeface="Times New Roman" panose="02020603050405020304" charset="0"/>
                <a:cs typeface="Times New Roman" panose="02020603050405020304" charset="0"/>
              </a:rPr>
              <a:t>Integrated logging and monitoring</a:t>
            </a:r>
            <a:r>
              <a:rPr lang="en-IN" altLang="en-US" sz="2400">
                <a:latin typeface="Times New Roman" panose="02020603050405020304" charset="0"/>
                <a:cs typeface="Times New Roman" panose="02020603050405020304" charset="0"/>
              </a:rPr>
              <a:t>:-</a:t>
            </a:r>
          </a:p>
          <a:p>
            <a:pPr marL="0" indent="0">
              <a:buNone/>
            </a:pPr>
            <a:endParaRPr lang="en-IN" altLang="en-US" sz="2400">
              <a:latin typeface="Times New Roman" panose="02020603050405020304" charset="0"/>
              <a:cs typeface="Times New Roman" panose="02020603050405020304" charset="0"/>
            </a:endParaRPr>
          </a:p>
          <a:p>
            <a:pPr marL="0" indent="0">
              <a:buNone/>
            </a:pPr>
            <a:r>
              <a:rPr lang="en-IN" altLang="en-US" sz="2400">
                <a:latin typeface="Times New Roman" panose="02020603050405020304" charset="0"/>
                <a:cs typeface="Times New Roman" panose="02020603050405020304" charset="0"/>
              </a:rPr>
              <a:t>Enable Cloud Logging and Cloud Monitoring with simple checkbox configurations, making it easy to gain insight into how your application is running.</a:t>
            </a:r>
          </a:p>
        </p:txBody>
      </p:sp>
      <p:pic>
        <p:nvPicPr>
          <p:cNvPr id="5" name="Content Placeholder 4"/>
          <p:cNvPicPr>
            <a:picLocks noGrp="1" noChangeAspect="1"/>
          </p:cNvPicPr>
          <p:nvPr>
            <p:ph sz="half" idx="2"/>
          </p:nvPr>
        </p:nvPicPr>
        <p:blipFill>
          <a:blip r:embed="rId3"/>
          <a:stretch>
            <a:fillRect/>
          </a:stretch>
        </p:blipFill>
        <p:spPr>
          <a:xfrm>
            <a:off x="6932295" y="1805305"/>
            <a:ext cx="4192905" cy="4321175"/>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IN" altLang="en-US" sz="3600">
                <a:solidFill>
                  <a:srgbClr val="FF0000"/>
                </a:solidFill>
                <a:latin typeface="Times New Roman" panose="02020603050405020304" charset="0"/>
                <a:cs typeface="Times New Roman" panose="02020603050405020304" charset="0"/>
              </a:rPr>
              <a:t>Features</a:t>
            </a:r>
          </a:p>
        </p:txBody>
      </p:sp>
      <p:sp>
        <p:nvSpPr>
          <p:cNvPr id="3" name="Content Placeholder 2"/>
          <p:cNvSpPr>
            <a:spLocks noGrp="1"/>
          </p:cNvSpPr>
          <p:nvPr>
            <p:ph sz="half" idx="1"/>
          </p:nvPr>
        </p:nvSpPr>
        <p:spPr/>
        <p:txBody>
          <a:bodyPr/>
          <a:lstStyle/>
          <a:p>
            <a:pPr marL="0" indent="0">
              <a:buNone/>
            </a:pPr>
            <a:r>
              <a:rPr lang="en-US" sz="2400">
                <a:latin typeface="Times New Roman" panose="02020603050405020304" charset="0"/>
                <a:cs typeface="Times New Roman" panose="02020603050405020304" charset="0"/>
              </a:rPr>
              <a:t>Auto scale</a:t>
            </a:r>
            <a:r>
              <a:rPr lang="en-IN" altLang="en-US" sz="2400">
                <a:latin typeface="Times New Roman" panose="02020603050405020304" charset="0"/>
                <a:cs typeface="Times New Roman" panose="02020603050405020304" charset="0"/>
              </a:rPr>
              <a:t>:-</a:t>
            </a:r>
          </a:p>
          <a:p>
            <a:pPr marL="0" indent="0">
              <a:buNone/>
            </a:pPr>
            <a:endParaRPr lang="en-IN" altLang="en-US" sz="2400">
              <a:latin typeface="Times New Roman" panose="02020603050405020304" charset="0"/>
              <a:cs typeface="Times New Roman" panose="02020603050405020304" charset="0"/>
            </a:endParaRPr>
          </a:p>
          <a:p>
            <a:pPr marL="0" indent="0">
              <a:buNone/>
            </a:pPr>
            <a:r>
              <a:rPr lang="en-IN" altLang="en-US" sz="2400">
                <a:latin typeface="Times New Roman" panose="02020603050405020304" charset="0"/>
                <a:cs typeface="Times New Roman" panose="02020603050405020304" charset="0"/>
              </a:rPr>
              <a:t>Automatically scale your application deployment up and down based on resource utilization (CPU, memory).</a:t>
            </a:r>
          </a:p>
        </p:txBody>
      </p:sp>
      <p:pic>
        <p:nvPicPr>
          <p:cNvPr id="5" name="Content Placeholder 4"/>
          <p:cNvPicPr>
            <a:picLocks noGrp="1" noChangeAspect="1"/>
          </p:cNvPicPr>
          <p:nvPr>
            <p:ph sz="half" idx="2"/>
          </p:nvPr>
        </p:nvPicPr>
        <p:blipFill>
          <a:blip r:embed="rId3"/>
          <a:stretch>
            <a:fillRect/>
          </a:stretch>
        </p:blipFill>
        <p:spPr>
          <a:xfrm>
            <a:off x="6197600" y="1761490"/>
            <a:ext cx="5384800" cy="3615690"/>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IN" altLang="en-US" sz="3600">
                <a:solidFill>
                  <a:srgbClr val="FF0000"/>
                </a:solidFill>
                <a:latin typeface="Times New Roman" panose="02020603050405020304" charset="0"/>
                <a:cs typeface="Times New Roman" panose="02020603050405020304" charset="0"/>
              </a:rPr>
              <a:t>Features</a:t>
            </a:r>
          </a:p>
        </p:txBody>
      </p:sp>
      <p:sp>
        <p:nvSpPr>
          <p:cNvPr id="3" name="Content Placeholder 2"/>
          <p:cNvSpPr>
            <a:spLocks noGrp="1"/>
          </p:cNvSpPr>
          <p:nvPr>
            <p:ph sz="half" idx="1"/>
          </p:nvPr>
        </p:nvSpPr>
        <p:spPr/>
        <p:txBody>
          <a:bodyPr/>
          <a:lstStyle/>
          <a:p>
            <a:pPr marL="0" indent="0">
              <a:buNone/>
            </a:pPr>
            <a:endParaRPr lang="en-US" sz="2800">
              <a:latin typeface="Times New Roman" panose="02020603050405020304" charset="0"/>
              <a:cs typeface="Times New Roman" panose="02020603050405020304" charset="0"/>
            </a:endParaRPr>
          </a:p>
          <a:p>
            <a:pPr marL="0" indent="0">
              <a:buNone/>
            </a:pPr>
            <a:r>
              <a:rPr lang="en-US" sz="2400">
                <a:latin typeface="Times New Roman" panose="02020603050405020304" charset="0"/>
                <a:cs typeface="Times New Roman" panose="02020603050405020304" charset="0"/>
              </a:rPr>
              <a:t>Identity and access management</a:t>
            </a:r>
            <a:r>
              <a:rPr lang="en-IN" altLang="en-US" sz="2400">
                <a:latin typeface="Times New Roman" panose="02020603050405020304" charset="0"/>
                <a:cs typeface="Times New Roman" panose="02020603050405020304" charset="0"/>
              </a:rPr>
              <a:t>:-</a:t>
            </a:r>
          </a:p>
          <a:p>
            <a:pPr marL="0" indent="0">
              <a:buNone/>
            </a:pPr>
            <a:endParaRPr lang="en-IN" altLang="en-US" sz="2400">
              <a:latin typeface="Times New Roman" panose="02020603050405020304" charset="0"/>
              <a:cs typeface="Times New Roman" panose="02020603050405020304" charset="0"/>
            </a:endParaRPr>
          </a:p>
          <a:p>
            <a:pPr marL="0" indent="0">
              <a:buNone/>
            </a:pPr>
            <a:r>
              <a:rPr lang="en-IN" altLang="en-US" sz="2400">
                <a:latin typeface="Times New Roman" panose="02020603050405020304" charset="0"/>
                <a:cs typeface="Times New Roman" panose="02020603050405020304" charset="0"/>
              </a:rPr>
              <a:t>Control access in the cluster with your Google accounts and role permissions.</a:t>
            </a:r>
          </a:p>
        </p:txBody>
      </p:sp>
      <p:pic>
        <p:nvPicPr>
          <p:cNvPr id="5" name="Content Placeholder 4"/>
          <p:cNvPicPr>
            <a:picLocks noGrp="1" noChangeAspect="1"/>
          </p:cNvPicPr>
          <p:nvPr>
            <p:ph sz="half" idx="2"/>
          </p:nvPr>
        </p:nvPicPr>
        <p:blipFill>
          <a:blip r:embed="rId3"/>
          <a:stretch>
            <a:fillRect/>
          </a:stretch>
        </p:blipFill>
        <p:spPr>
          <a:xfrm>
            <a:off x="6904355" y="1765300"/>
            <a:ext cx="3970020" cy="4361180"/>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IN" altLang="en-US" sz="3600">
                <a:solidFill>
                  <a:srgbClr val="FF0000"/>
                </a:solidFill>
                <a:latin typeface="Times New Roman" panose="02020603050405020304" charset="0"/>
                <a:cs typeface="Times New Roman" panose="02020603050405020304" charset="0"/>
              </a:rPr>
              <a:t>Features</a:t>
            </a:r>
          </a:p>
        </p:txBody>
      </p:sp>
      <p:sp>
        <p:nvSpPr>
          <p:cNvPr id="3" name="Content Placeholder 2"/>
          <p:cNvSpPr>
            <a:spLocks noGrp="1"/>
          </p:cNvSpPr>
          <p:nvPr>
            <p:ph sz="half" idx="1"/>
          </p:nvPr>
        </p:nvSpPr>
        <p:spPr/>
        <p:txBody>
          <a:bodyPr/>
          <a:lstStyle/>
          <a:p>
            <a:pPr marL="0" indent="0">
              <a:buNone/>
            </a:pPr>
            <a:endParaRPr lang="en-US" sz="2800">
              <a:latin typeface="Times New Roman" panose="02020603050405020304" charset="0"/>
              <a:cs typeface="Times New Roman" panose="02020603050405020304" charset="0"/>
            </a:endParaRPr>
          </a:p>
          <a:p>
            <a:pPr marL="0" indent="0">
              <a:buNone/>
            </a:pPr>
            <a:r>
              <a:rPr lang="en-US" sz="2400">
                <a:latin typeface="Times New Roman" panose="02020603050405020304" charset="0"/>
                <a:cs typeface="Times New Roman" panose="02020603050405020304" charset="0"/>
              </a:rPr>
              <a:t>Container isolation</a:t>
            </a:r>
            <a:r>
              <a:rPr lang="en-IN" altLang="en-US" sz="2400">
                <a:latin typeface="Times New Roman" panose="02020603050405020304" charset="0"/>
                <a:cs typeface="Times New Roman" panose="02020603050405020304" charset="0"/>
              </a:rPr>
              <a:t>:-</a:t>
            </a:r>
          </a:p>
          <a:p>
            <a:pPr marL="0" indent="0">
              <a:buNone/>
            </a:pPr>
            <a:endParaRPr lang="en-IN" altLang="en-US" sz="2400">
              <a:latin typeface="Times New Roman" panose="02020603050405020304" charset="0"/>
              <a:cs typeface="Times New Roman" panose="02020603050405020304" charset="0"/>
            </a:endParaRPr>
          </a:p>
          <a:p>
            <a:pPr marL="0" indent="0">
              <a:buNone/>
            </a:pPr>
            <a:r>
              <a:rPr lang="en-IN" altLang="en-US" sz="2400">
                <a:latin typeface="Times New Roman" panose="02020603050405020304" charset="0"/>
                <a:cs typeface="Times New Roman" panose="02020603050405020304" charset="0"/>
              </a:rPr>
              <a:t>It uses GKE Sandbox for a second layer of defense between containerized workloads on GKE for enhanced workload security.</a:t>
            </a:r>
          </a:p>
          <a:p>
            <a:pPr marL="0" indent="0">
              <a:buNone/>
            </a:pPr>
            <a:endParaRPr lang="en-IN" altLang="en-US" sz="2400">
              <a:latin typeface="Times New Roman" panose="02020603050405020304" charset="0"/>
              <a:cs typeface="Times New Roman" panose="02020603050405020304" charset="0"/>
            </a:endParaRPr>
          </a:p>
        </p:txBody>
      </p:sp>
      <p:pic>
        <p:nvPicPr>
          <p:cNvPr id="5" name="Content Placeholder 4"/>
          <p:cNvPicPr>
            <a:picLocks noGrp="1" noChangeAspect="1"/>
          </p:cNvPicPr>
          <p:nvPr>
            <p:ph sz="half" idx="2"/>
          </p:nvPr>
        </p:nvPicPr>
        <p:blipFill>
          <a:blip r:embed="rId3"/>
          <a:stretch>
            <a:fillRect/>
          </a:stretch>
        </p:blipFill>
        <p:spPr>
          <a:xfrm>
            <a:off x="6197600" y="2018665"/>
            <a:ext cx="5384800" cy="364299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IN" altLang="en-US" sz="3600" dirty="0">
                <a:solidFill>
                  <a:srgbClr val="FF0000"/>
                </a:solidFill>
                <a:latin typeface="Times New Roman" panose="02020603050405020304" charset="0"/>
                <a:cs typeface="Times New Roman" panose="02020603050405020304" charset="0"/>
                <a:sym typeface="+mn-ea"/>
              </a:rPr>
              <a:t>G</a:t>
            </a:r>
            <a:r>
              <a:rPr lang="en-US" sz="3600" dirty="0">
                <a:solidFill>
                  <a:srgbClr val="FF0000"/>
                </a:solidFill>
                <a:latin typeface="Times New Roman" panose="02020603050405020304" charset="0"/>
                <a:cs typeface="Times New Roman" panose="02020603050405020304" charset="0"/>
                <a:sym typeface="+mn-ea"/>
              </a:rPr>
              <a:t>oogle </a:t>
            </a:r>
            <a:r>
              <a:rPr lang="en-IN" altLang="en-US" sz="3600" dirty="0">
                <a:solidFill>
                  <a:srgbClr val="FF0000"/>
                </a:solidFill>
                <a:latin typeface="Times New Roman" panose="02020603050405020304" charset="0"/>
                <a:cs typeface="Times New Roman" panose="02020603050405020304" charset="0"/>
                <a:sym typeface="+mn-ea"/>
              </a:rPr>
              <a:t>C</a:t>
            </a:r>
            <a:r>
              <a:rPr lang="en-US" sz="3600" dirty="0">
                <a:solidFill>
                  <a:srgbClr val="FF0000"/>
                </a:solidFill>
                <a:latin typeface="Times New Roman" panose="02020603050405020304" charset="0"/>
                <a:cs typeface="Times New Roman" panose="02020603050405020304" charset="0"/>
                <a:sym typeface="+mn-ea"/>
              </a:rPr>
              <a:t>loud</a:t>
            </a:r>
            <a:r>
              <a:rPr lang="en-IN" altLang="en-US" sz="3600" dirty="0">
                <a:solidFill>
                  <a:srgbClr val="FF0000"/>
                </a:solidFill>
                <a:latin typeface="Times New Roman" panose="02020603050405020304" charset="0"/>
                <a:cs typeface="Times New Roman" panose="02020603050405020304" charset="0"/>
                <a:sym typeface="+mn-ea"/>
              </a:rPr>
              <a:t> </a:t>
            </a:r>
            <a:r>
              <a:rPr lang="en-IN" sz="3600" dirty="0">
                <a:solidFill>
                  <a:srgbClr val="FF0000"/>
                </a:solidFill>
                <a:latin typeface="Times New Roman" panose="02020603050405020304" charset="0"/>
                <a:cs typeface="Times New Roman" panose="02020603050405020304" charset="0"/>
                <a:sym typeface="+mn-ea"/>
              </a:rPr>
              <a:t>Platform</a:t>
            </a:r>
            <a:br>
              <a:rPr lang="en-US" dirty="0"/>
            </a:br>
            <a:endParaRPr lang="en-US"/>
          </a:p>
        </p:txBody>
      </p:sp>
      <p:pic>
        <p:nvPicPr>
          <p:cNvPr id="5" name="Content Placeholder 4"/>
          <p:cNvPicPr>
            <a:picLocks noGrp="1" noChangeAspect="1"/>
          </p:cNvPicPr>
          <p:nvPr>
            <p:ph idx="1"/>
          </p:nvPr>
        </p:nvPicPr>
        <p:blipFill>
          <a:blip r:embed="rId3"/>
          <a:stretch>
            <a:fillRect/>
          </a:stretch>
        </p:blipFill>
        <p:spPr>
          <a:xfrm>
            <a:off x="1361440" y="1600200"/>
            <a:ext cx="9468485" cy="3831590"/>
          </a:xfrm>
          <a:prstGeom prst="rect">
            <a:avLst/>
          </a:prstGeom>
        </p:spPr>
      </p:pic>
      <p:sp>
        <p:nvSpPr>
          <p:cNvPr id="6" name="Text Box 5"/>
          <p:cNvSpPr txBox="1"/>
          <p:nvPr/>
        </p:nvSpPr>
        <p:spPr>
          <a:xfrm>
            <a:off x="5227955" y="5431790"/>
            <a:ext cx="4331970" cy="645160"/>
          </a:xfrm>
          <a:prstGeom prst="rect">
            <a:avLst/>
          </a:prstGeom>
          <a:noFill/>
        </p:spPr>
        <p:txBody>
          <a:bodyPr wrap="square" rtlCol="0" anchor="t">
            <a:spAutoFit/>
          </a:bodyPr>
          <a:lstStyle/>
          <a:p>
            <a:r>
              <a:rPr lang="en-US"/>
              <a:t>https://www.edureka.co/blog/wp-content/uploads/2018/03/Why-GCP.png</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sz="3600">
                <a:solidFill>
                  <a:srgbClr val="FF0000"/>
                </a:solidFill>
                <a:latin typeface="Times New Roman" panose="02020603050405020304" charset="0"/>
                <a:cs typeface="Times New Roman" panose="02020603050405020304" charset="0"/>
              </a:rPr>
              <a:t>Backup for GKE</a:t>
            </a:r>
          </a:p>
        </p:txBody>
      </p:sp>
      <p:sp>
        <p:nvSpPr>
          <p:cNvPr id="3" name="Content Placeholder 2"/>
          <p:cNvSpPr>
            <a:spLocks noGrp="1"/>
          </p:cNvSpPr>
          <p:nvPr>
            <p:ph sz="half" idx="1"/>
          </p:nvPr>
        </p:nvSpPr>
        <p:spPr/>
        <p:txBody>
          <a:bodyPr/>
          <a:lstStyle/>
          <a:p>
            <a:pPr marL="0" indent="0">
              <a:buNone/>
            </a:pPr>
            <a:r>
              <a:rPr lang="en-IN" altLang="en-US" sz="2400">
                <a:latin typeface="Times New Roman" panose="02020603050405020304" charset="0"/>
                <a:cs typeface="Times New Roman" panose="02020603050405020304" charset="0"/>
              </a:rPr>
              <a:t>T</a:t>
            </a:r>
            <a:r>
              <a:rPr lang="en-US" sz="2400">
                <a:latin typeface="Times New Roman" panose="02020603050405020304" charset="0"/>
                <a:cs typeface="Times New Roman" panose="02020603050405020304" charset="0"/>
              </a:rPr>
              <a:t>he </a:t>
            </a:r>
            <a:r>
              <a:rPr lang="en-IN" altLang="en-US" sz="2400">
                <a:latin typeface="Times New Roman" panose="02020603050405020304" charset="0"/>
                <a:cs typeface="Times New Roman" panose="02020603050405020304" charset="0"/>
              </a:rPr>
              <a:t>p</a:t>
            </a:r>
            <a:r>
              <a:rPr lang="en-US" sz="2400">
                <a:latin typeface="Times New Roman" panose="02020603050405020304" charset="0"/>
                <a:cs typeface="Times New Roman" panose="02020603050405020304" charset="0"/>
              </a:rPr>
              <a:t>review for Backup for GKE, </a:t>
            </a:r>
            <a:r>
              <a:rPr lang="en-IN" altLang="en-US" sz="2400">
                <a:latin typeface="Times New Roman" panose="02020603050405020304" charset="0"/>
                <a:cs typeface="Times New Roman" panose="02020603050405020304" charset="0"/>
              </a:rPr>
              <a:t>is </a:t>
            </a:r>
            <a:r>
              <a:rPr lang="en-US" sz="2400">
                <a:latin typeface="Times New Roman" panose="02020603050405020304" charset="0"/>
                <a:cs typeface="Times New Roman" panose="02020603050405020304" charset="0"/>
              </a:rPr>
              <a:t> simple, cloud-native way  to protect, manage, and restore your containerized applications and data. With Backup for GKE, </a:t>
            </a:r>
            <a:r>
              <a:rPr lang="en-IN" altLang="en-US" sz="2400">
                <a:latin typeface="Times New Roman" panose="02020603050405020304" charset="0"/>
                <a:cs typeface="Times New Roman" panose="02020603050405020304" charset="0"/>
              </a:rPr>
              <a:t>we </a:t>
            </a:r>
            <a:r>
              <a:rPr lang="en-US" sz="2400">
                <a:latin typeface="Times New Roman" panose="02020603050405020304" charset="0"/>
                <a:cs typeface="Times New Roman" panose="02020603050405020304" charset="0"/>
              </a:rPr>
              <a:t>can more easily meet </a:t>
            </a:r>
            <a:r>
              <a:rPr lang="en-IN" altLang="en-US" sz="2400">
                <a:latin typeface="Times New Roman" panose="02020603050405020304" charset="0"/>
                <a:cs typeface="Times New Roman" panose="02020603050405020304" charset="0"/>
              </a:rPr>
              <a:t>our </a:t>
            </a:r>
            <a:r>
              <a:rPr lang="en-US" sz="2400">
                <a:latin typeface="Times New Roman" panose="02020603050405020304" charset="0"/>
                <a:cs typeface="Times New Roman" panose="02020603050405020304" charset="0"/>
              </a:rPr>
              <a:t>service-level objectives, automate common backup and recovery tasks, and show reporting for compliance and audit purposes. </a:t>
            </a:r>
          </a:p>
        </p:txBody>
      </p:sp>
      <p:pic>
        <p:nvPicPr>
          <p:cNvPr id="4" name="Content Placeholder 3"/>
          <p:cNvPicPr>
            <a:picLocks noGrp="1" noChangeAspect="1"/>
          </p:cNvPicPr>
          <p:nvPr>
            <p:ph sz="half" idx="2"/>
          </p:nvPr>
        </p:nvPicPr>
        <p:blipFill>
          <a:blip r:embed="rId3"/>
          <a:stretch>
            <a:fillRect/>
          </a:stretch>
        </p:blipFill>
        <p:spPr>
          <a:xfrm>
            <a:off x="6205855" y="2740660"/>
            <a:ext cx="5376545" cy="3297555"/>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IN" altLang="en-US" sz="3600">
                <a:solidFill>
                  <a:srgbClr val="FF0000"/>
                </a:solidFill>
                <a:latin typeface="Times New Roman" panose="02020603050405020304" charset="0"/>
                <a:cs typeface="Times New Roman" panose="02020603050405020304" charset="0"/>
                <a:sym typeface="+mn-ea"/>
              </a:rPr>
              <a:t>Cases</a:t>
            </a:r>
          </a:p>
        </p:txBody>
      </p:sp>
      <p:sp>
        <p:nvSpPr>
          <p:cNvPr id="3" name="Content Placeholder 2"/>
          <p:cNvSpPr>
            <a:spLocks noGrp="1"/>
          </p:cNvSpPr>
          <p:nvPr>
            <p:ph sz="half" idx="1"/>
          </p:nvPr>
        </p:nvSpPr>
        <p:spPr>
          <a:xfrm>
            <a:off x="609600" y="1600200"/>
            <a:ext cx="5384800" cy="4912360"/>
          </a:xfrm>
        </p:spPr>
        <p:txBody>
          <a:bodyPr/>
          <a:lstStyle/>
          <a:p>
            <a:pPr marL="0" indent="0">
              <a:buFont typeface="Wingdings" panose="05000000000000000000" charset="0"/>
              <a:buNone/>
            </a:pPr>
            <a:r>
              <a:rPr lang="en-US" sz="2400">
                <a:latin typeface="Times New Roman" panose="02020603050405020304" charset="0"/>
                <a:cs typeface="Times New Roman" panose="02020603050405020304" charset="0"/>
                <a:sym typeface="+mn-ea"/>
              </a:rPr>
              <a:t>Continuous delivery pipeline</a:t>
            </a:r>
            <a:r>
              <a:rPr lang="en-IN" altLang="en-US" sz="2400">
                <a:latin typeface="Times New Roman" panose="02020603050405020304" charset="0"/>
                <a:cs typeface="Times New Roman" panose="02020603050405020304" charset="0"/>
                <a:sym typeface="+mn-ea"/>
              </a:rPr>
              <a:t>:-</a:t>
            </a:r>
            <a:endParaRPr lang="en-US" sz="2400">
              <a:latin typeface="Times New Roman" panose="02020603050405020304" charset="0"/>
              <a:cs typeface="Times New Roman" panose="02020603050405020304" charset="0"/>
            </a:endParaRPr>
          </a:p>
          <a:p>
            <a:pPr marL="0" indent="0">
              <a:buFont typeface="Wingdings" panose="05000000000000000000" charset="0"/>
              <a:buNone/>
            </a:pPr>
            <a:r>
              <a:rPr lang="en-US" sz="2400">
                <a:latin typeface="Times New Roman" panose="02020603050405020304" charset="0"/>
                <a:cs typeface="Times New Roman" panose="02020603050405020304" charset="0"/>
                <a:sym typeface="+mn-ea"/>
              </a:rPr>
              <a:t>Enable rapid application development and iteration by making it easy to deploy, update, and manage your applications and services. Configure GKE, Cloud Source Repositories, Cloud Build, and Spinnaker for Google Cloud services to automatically build, test, and deploy an app. </a:t>
            </a:r>
            <a:endParaRPr lang="en-US" sz="2400">
              <a:latin typeface="Times New Roman" panose="02020603050405020304" charset="0"/>
              <a:cs typeface="Times New Roman" panose="02020603050405020304" charset="0"/>
            </a:endParaRPr>
          </a:p>
          <a:p>
            <a:endParaRPr lang="en-US" sz="2400">
              <a:latin typeface="Times New Roman" panose="02020603050405020304" charset="0"/>
              <a:cs typeface="Times New Roman" panose="02020603050405020304" charset="0"/>
            </a:endParaRPr>
          </a:p>
        </p:txBody>
      </p:sp>
      <p:pic>
        <p:nvPicPr>
          <p:cNvPr id="4" name="Content Placeholder 3"/>
          <p:cNvPicPr>
            <a:picLocks noGrp="1" noChangeAspect="1"/>
          </p:cNvPicPr>
          <p:nvPr>
            <p:ph sz="half" idx="2"/>
          </p:nvPr>
        </p:nvPicPr>
        <p:blipFill>
          <a:blip r:embed="rId3"/>
          <a:stretch>
            <a:fillRect/>
          </a:stretch>
        </p:blipFill>
        <p:spPr>
          <a:xfrm>
            <a:off x="6197600" y="1920240"/>
            <a:ext cx="5384800" cy="3976370"/>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IN" altLang="en-US" sz="3600">
                <a:solidFill>
                  <a:srgbClr val="FF0000"/>
                </a:solidFill>
                <a:latin typeface="Times New Roman" panose="02020603050405020304" charset="0"/>
                <a:cs typeface="Times New Roman" panose="02020603050405020304" charset="0"/>
              </a:rPr>
              <a:t>Cases</a:t>
            </a:r>
          </a:p>
        </p:txBody>
      </p:sp>
      <p:sp>
        <p:nvSpPr>
          <p:cNvPr id="3" name="Content Placeholder 2"/>
          <p:cNvSpPr>
            <a:spLocks noGrp="1"/>
          </p:cNvSpPr>
          <p:nvPr>
            <p:ph sz="half" idx="1"/>
          </p:nvPr>
        </p:nvSpPr>
        <p:spPr/>
        <p:txBody>
          <a:bodyPr/>
          <a:lstStyle/>
          <a:p>
            <a:pPr marL="0" indent="0">
              <a:buNone/>
            </a:pPr>
            <a:r>
              <a:rPr lang="en-US" sz="2400">
                <a:latin typeface="Times New Roman" panose="02020603050405020304" charset="0"/>
                <a:cs typeface="Times New Roman" panose="02020603050405020304" charset="0"/>
                <a:sym typeface="+mn-ea"/>
              </a:rPr>
              <a:t>Migrating a two-tier application to GKE</a:t>
            </a:r>
            <a:r>
              <a:rPr lang="en-IN" altLang="en-US" sz="2400">
                <a:latin typeface="Times New Roman" panose="02020603050405020304" charset="0"/>
                <a:cs typeface="Times New Roman" panose="02020603050405020304" charset="0"/>
                <a:sym typeface="+mn-ea"/>
              </a:rPr>
              <a:t>:-</a:t>
            </a:r>
            <a:endParaRPr lang="en-IN" altLang="en-US" sz="2400">
              <a:latin typeface="Times New Roman" panose="02020603050405020304" charset="0"/>
              <a:cs typeface="Times New Roman" panose="02020603050405020304" charset="0"/>
            </a:endParaRPr>
          </a:p>
          <a:p>
            <a:pPr marL="0" indent="0">
              <a:buNone/>
            </a:pPr>
            <a:r>
              <a:rPr lang="en-IN" altLang="en-US" sz="2400">
                <a:latin typeface="Times New Roman" panose="02020603050405020304" charset="0"/>
                <a:cs typeface="Times New Roman" panose="02020603050405020304" charset="0"/>
                <a:sym typeface="+mn-ea"/>
              </a:rPr>
              <a:t>Use Migrate for Anthos to move and convert workloads directly into containers in GKE. Migrate a two-tiered LAMP stack application, with both application and database VMs, from VMware to GKE. </a:t>
            </a:r>
            <a:endParaRPr lang="en-IN" altLang="en-US" sz="2400">
              <a:latin typeface="Times New Roman" panose="02020603050405020304" charset="0"/>
              <a:cs typeface="Times New Roman" panose="02020603050405020304" charset="0"/>
            </a:endParaRPr>
          </a:p>
          <a:p>
            <a:endParaRPr lang="en-US" sz="2400">
              <a:latin typeface="Times New Roman" panose="02020603050405020304" charset="0"/>
              <a:cs typeface="Times New Roman" panose="02020603050405020304" charset="0"/>
            </a:endParaRPr>
          </a:p>
        </p:txBody>
      </p:sp>
      <p:pic>
        <p:nvPicPr>
          <p:cNvPr id="4" name="Content Placeholder 3"/>
          <p:cNvPicPr>
            <a:picLocks noGrp="1" noChangeAspect="1"/>
          </p:cNvPicPr>
          <p:nvPr>
            <p:ph sz="half" idx="2"/>
          </p:nvPr>
        </p:nvPicPr>
        <p:blipFill>
          <a:blip r:embed="rId3"/>
          <a:stretch>
            <a:fillRect/>
          </a:stretch>
        </p:blipFill>
        <p:spPr>
          <a:xfrm>
            <a:off x="6197600" y="1964690"/>
            <a:ext cx="5384800" cy="3796030"/>
          </a:xfrm>
          <a:prstGeom prst="rect">
            <a:avLst/>
          </a:prstGeo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ltLang="en-US" sz="3600">
                <a:solidFill>
                  <a:srgbClr val="FF0000"/>
                </a:solidFill>
                <a:latin typeface="Times New Roman" panose="02020603050405020304" charset="0"/>
                <a:cs typeface="Times New Roman" panose="02020603050405020304" charset="0"/>
              </a:rPr>
              <a:t>Google App Engine</a:t>
            </a:r>
          </a:p>
        </p:txBody>
      </p:sp>
      <p:sp>
        <p:nvSpPr>
          <p:cNvPr id="3" name="Content Placeholder 2"/>
          <p:cNvSpPr>
            <a:spLocks noGrp="1"/>
          </p:cNvSpPr>
          <p:nvPr>
            <p:ph sz="half" idx="1"/>
          </p:nvPr>
        </p:nvSpPr>
        <p:spPr/>
        <p:txBody>
          <a:bodyPr/>
          <a:lstStyle/>
          <a:p>
            <a:pPr>
              <a:buFont typeface="Wingdings" panose="05000000000000000000" charset="0"/>
              <a:buChar char="§"/>
            </a:pPr>
            <a:endParaRPr lang="en-IN" altLang="en-US" sz="2400">
              <a:latin typeface="Times New Roman" panose="02020603050405020304" charset="0"/>
              <a:cs typeface="Times New Roman" panose="02020603050405020304" charset="0"/>
            </a:endParaRPr>
          </a:p>
          <a:p>
            <a:pPr>
              <a:buFont typeface="Wingdings" panose="05000000000000000000" charset="0"/>
              <a:buChar char="§"/>
            </a:pPr>
            <a:r>
              <a:rPr lang="en-IN" altLang="en-US" sz="2400">
                <a:latin typeface="Times New Roman" panose="02020603050405020304" charset="0"/>
                <a:cs typeface="Times New Roman" panose="02020603050405020304" charset="0"/>
              </a:rPr>
              <a:t>Google app engine b</a:t>
            </a:r>
            <a:r>
              <a:rPr lang="en-US" sz="2400">
                <a:latin typeface="Times New Roman" panose="02020603050405020304" charset="0"/>
                <a:cs typeface="Times New Roman" panose="02020603050405020304" charset="0"/>
              </a:rPr>
              <a:t>uild</a:t>
            </a:r>
            <a:r>
              <a:rPr lang="en-IN" altLang="en-US" sz="2400">
                <a:latin typeface="Times New Roman" panose="02020603050405020304" charset="0"/>
                <a:cs typeface="Times New Roman" panose="02020603050405020304" charset="0"/>
              </a:rPr>
              <a:t>s</a:t>
            </a:r>
            <a:r>
              <a:rPr lang="en-US" sz="2400">
                <a:latin typeface="Times New Roman" panose="02020603050405020304" charset="0"/>
                <a:cs typeface="Times New Roman" panose="02020603050405020304" charset="0"/>
              </a:rPr>
              <a:t> monolithic server-side rendered websites and stay agile. </a:t>
            </a:r>
          </a:p>
          <a:p>
            <a:pPr>
              <a:buFont typeface="Wingdings" panose="05000000000000000000" charset="0"/>
              <a:buChar char="§"/>
            </a:pPr>
            <a:endParaRPr lang="en-US" sz="2400">
              <a:latin typeface="Times New Roman" panose="02020603050405020304" charset="0"/>
              <a:cs typeface="Times New Roman" panose="02020603050405020304" charset="0"/>
            </a:endParaRPr>
          </a:p>
          <a:p>
            <a:pPr>
              <a:buFont typeface="Wingdings" panose="05000000000000000000" charset="0"/>
              <a:buChar char="§"/>
            </a:pPr>
            <a:r>
              <a:rPr lang="en-US" sz="2400">
                <a:latin typeface="Times New Roman" panose="02020603050405020304" charset="0"/>
                <a:cs typeface="Times New Roman" panose="02020603050405020304" charset="0"/>
              </a:rPr>
              <a:t>App Engine supports popular development languages and offers a range of developer tools. </a:t>
            </a:r>
            <a:r>
              <a:rPr lang="en-US"/>
              <a:t> </a:t>
            </a:r>
          </a:p>
        </p:txBody>
      </p:sp>
      <p:pic>
        <p:nvPicPr>
          <p:cNvPr id="4" name="Content Placeholder 3"/>
          <p:cNvPicPr>
            <a:picLocks noGrp="1" noChangeAspect="1"/>
          </p:cNvPicPr>
          <p:nvPr>
            <p:ph sz="half" idx="2"/>
          </p:nvPr>
        </p:nvPicPr>
        <p:blipFill>
          <a:blip r:embed="rId3"/>
          <a:stretch>
            <a:fillRect/>
          </a:stretch>
        </p:blipFill>
        <p:spPr>
          <a:xfrm>
            <a:off x="7374890" y="1600200"/>
            <a:ext cx="3276600" cy="1510665"/>
          </a:xfrm>
          <a:prstGeom prst="rect">
            <a:avLst/>
          </a:prstGeom>
        </p:spPr>
      </p:pic>
      <p:pic>
        <p:nvPicPr>
          <p:cNvPr id="5" name="Picture 4"/>
          <p:cNvPicPr>
            <a:picLocks noChangeAspect="1"/>
          </p:cNvPicPr>
          <p:nvPr/>
        </p:nvPicPr>
        <p:blipFill>
          <a:blip r:embed="rId4"/>
          <a:stretch>
            <a:fillRect/>
          </a:stretch>
        </p:blipFill>
        <p:spPr>
          <a:xfrm>
            <a:off x="6942455" y="3478530"/>
            <a:ext cx="4123690" cy="2648585"/>
          </a:xfrm>
          <a:prstGeom prst="rect">
            <a:avLst/>
          </a:prstGeom>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IN" altLang="en-US" sz="3600">
                <a:solidFill>
                  <a:srgbClr val="FF0000"/>
                </a:solidFill>
                <a:latin typeface="Times New Roman" panose="02020603050405020304" charset="0"/>
                <a:cs typeface="Times New Roman" panose="02020603050405020304" charset="0"/>
              </a:rPr>
              <a:t>Google App Engine</a:t>
            </a:r>
          </a:p>
        </p:txBody>
      </p:sp>
      <p:sp>
        <p:nvSpPr>
          <p:cNvPr id="3" name="Content Placeholder 2"/>
          <p:cNvSpPr>
            <a:spLocks noGrp="1"/>
          </p:cNvSpPr>
          <p:nvPr>
            <p:ph sz="half" idx="1"/>
          </p:nvPr>
        </p:nvSpPr>
        <p:spPr/>
        <p:txBody>
          <a:bodyPr/>
          <a:lstStyle/>
          <a:p>
            <a:pPr>
              <a:buFont typeface="Wingdings" panose="05000000000000000000" charset="0"/>
              <a:buChar char="§"/>
            </a:pPr>
            <a:r>
              <a:rPr lang="en-IN" altLang="en-US" sz="2400">
                <a:latin typeface="Times New Roman" panose="02020603050405020304" charset="0"/>
                <a:cs typeface="Times New Roman" panose="02020603050405020304" charset="0"/>
              </a:rPr>
              <a:t>It locates</a:t>
            </a:r>
            <a:r>
              <a:rPr lang="en-US" sz="2400">
                <a:latin typeface="Times New Roman" panose="02020603050405020304" charset="0"/>
                <a:cs typeface="Times New Roman" panose="02020603050405020304" charset="0"/>
              </a:rPr>
              <a:t> a website using App Engine with this quickstart</a:t>
            </a:r>
          </a:p>
          <a:p>
            <a:endParaRPr lang="en-US" sz="2400">
              <a:latin typeface="Times New Roman" panose="02020603050405020304" charset="0"/>
              <a:cs typeface="Times New Roman" panose="02020603050405020304" charset="0"/>
            </a:endParaRPr>
          </a:p>
          <a:p>
            <a:pPr>
              <a:buFont typeface="Wingdings" panose="05000000000000000000" charset="0"/>
              <a:buChar char="§"/>
            </a:pPr>
            <a:r>
              <a:rPr lang="en-IN" altLang="en-US" sz="2400">
                <a:latin typeface="Times New Roman" panose="02020603050405020304" charset="0"/>
                <a:cs typeface="Times New Roman" panose="02020603050405020304" charset="0"/>
              </a:rPr>
              <a:t>It delievers</a:t>
            </a:r>
            <a:r>
              <a:rPr lang="en-US" sz="2400">
                <a:latin typeface="Times New Roman" panose="02020603050405020304" charset="0"/>
                <a:cs typeface="Times New Roman" panose="02020603050405020304" charset="0"/>
              </a:rPr>
              <a:t> your developers with zero server management and zero configuration deployments</a:t>
            </a:r>
          </a:p>
          <a:p>
            <a:endParaRPr lang="en-US" sz="2800">
              <a:latin typeface="Times New Roman" panose="02020603050405020304" charset="0"/>
              <a:cs typeface="Times New Roman" panose="02020603050405020304" charset="0"/>
            </a:endParaRPr>
          </a:p>
          <a:p>
            <a:pPr>
              <a:buFont typeface="Wingdings" panose="05000000000000000000" charset="0"/>
              <a:buChar char="§"/>
            </a:pPr>
            <a:endParaRPr lang="en-US" sz="2800">
              <a:latin typeface="Times New Roman" panose="02020603050405020304" charset="0"/>
              <a:cs typeface="Times New Roman" panose="02020603050405020304" charset="0"/>
            </a:endParaRPr>
          </a:p>
        </p:txBody>
      </p:sp>
      <p:pic>
        <p:nvPicPr>
          <p:cNvPr id="4" name="Content Placeholder 3"/>
          <p:cNvPicPr>
            <a:picLocks noGrp="1" noChangeAspect="1"/>
          </p:cNvPicPr>
          <p:nvPr>
            <p:ph sz="half" idx="2"/>
          </p:nvPr>
        </p:nvPicPr>
        <p:blipFill>
          <a:blip r:embed="rId3"/>
          <a:stretch>
            <a:fillRect/>
          </a:stretch>
        </p:blipFill>
        <p:spPr>
          <a:xfrm>
            <a:off x="7465060" y="2009140"/>
            <a:ext cx="3693795" cy="3865880"/>
          </a:xfrm>
          <a:prstGeom prst="rect">
            <a:avLst/>
          </a:prstGeom>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IN" altLang="en-US" sz="3600">
                <a:solidFill>
                  <a:srgbClr val="FF0000"/>
                </a:solidFill>
                <a:latin typeface="Times New Roman" panose="02020603050405020304" charset="0"/>
                <a:cs typeface="Times New Roman" panose="02020603050405020304" charset="0"/>
              </a:rPr>
              <a:t>GAE</a:t>
            </a:r>
          </a:p>
        </p:txBody>
      </p:sp>
      <p:pic>
        <p:nvPicPr>
          <p:cNvPr id="4" name="Content Placeholder 3"/>
          <p:cNvPicPr>
            <a:picLocks noGrp="1" noChangeAspect="1"/>
          </p:cNvPicPr>
          <p:nvPr>
            <p:ph idx="1"/>
          </p:nvPr>
        </p:nvPicPr>
        <p:blipFill>
          <a:blip r:embed="rId3"/>
          <a:stretch>
            <a:fillRect/>
          </a:stretch>
        </p:blipFill>
        <p:spPr>
          <a:xfrm>
            <a:off x="6228715" y="1529080"/>
            <a:ext cx="3779520" cy="4575175"/>
          </a:xfrm>
          <a:prstGeom prst="rect">
            <a:avLst/>
          </a:prstGeom>
        </p:spPr>
      </p:pic>
      <p:sp>
        <p:nvSpPr>
          <p:cNvPr id="3" name="Text Box 2"/>
          <p:cNvSpPr txBox="1"/>
          <p:nvPr/>
        </p:nvSpPr>
        <p:spPr>
          <a:xfrm>
            <a:off x="1840230" y="3244850"/>
            <a:ext cx="3128010" cy="1938020"/>
          </a:xfrm>
          <a:prstGeom prst="rect">
            <a:avLst/>
          </a:prstGeom>
          <a:noFill/>
        </p:spPr>
        <p:txBody>
          <a:bodyPr wrap="square" rtlCol="0" anchor="t">
            <a:spAutoFit/>
          </a:bodyPr>
          <a:lstStyle/>
          <a:p>
            <a:pPr indent="0">
              <a:buFont typeface="Wingdings" panose="05000000000000000000" charset="0"/>
              <a:buNone/>
            </a:pPr>
            <a:r>
              <a:rPr lang="en-US" sz="2400">
                <a:latin typeface="Times New Roman" panose="02020603050405020304" charset="0"/>
                <a:cs typeface="Times New Roman" panose="02020603050405020304" charset="0"/>
                <a:sym typeface="+mn-ea"/>
              </a:rPr>
              <a:t>Stay agile with support for popular development languages and a range of developer tools</a:t>
            </a:r>
            <a:endParaRPr lang="en-US" sz="240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IN" altLang="en-US" sz="3600">
                <a:solidFill>
                  <a:srgbClr val="FF0000"/>
                </a:solidFill>
                <a:latin typeface="Times New Roman" panose="02020603050405020304" charset="0"/>
                <a:cs typeface="Times New Roman" panose="02020603050405020304" charset="0"/>
              </a:rPr>
              <a:t>Key Features</a:t>
            </a:r>
          </a:p>
        </p:txBody>
      </p:sp>
      <p:sp>
        <p:nvSpPr>
          <p:cNvPr id="3" name="Content Placeholder 2"/>
          <p:cNvSpPr>
            <a:spLocks noGrp="1"/>
          </p:cNvSpPr>
          <p:nvPr>
            <p:ph sz="half" idx="1"/>
          </p:nvPr>
        </p:nvSpPr>
        <p:spPr/>
        <p:txBody>
          <a:bodyPr/>
          <a:lstStyle/>
          <a:p>
            <a:pPr marL="0" indent="0">
              <a:buNone/>
            </a:pPr>
            <a:endParaRPr lang="en-US" sz="2800">
              <a:latin typeface="Times New Roman" panose="02020603050405020304" charset="0"/>
              <a:cs typeface="Times New Roman" panose="02020603050405020304" charset="0"/>
            </a:endParaRPr>
          </a:p>
          <a:p>
            <a:pPr marL="0" indent="0">
              <a:buNone/>
            </a:pPr>
            <a:r>
              <a:rPr lang="en-US" sz="2400">
                <a:latin typeface="Times New Roman" panose="02020603050405020304" charset="0"/>
                <a:cs typeface="Times New Roman" panose="02020603050405020304" charset="0"/>
              </a:rPr>
              <a:t>Popular programming</a:t>
            </a:r>
          </a:p>
          <a:p>
            <a:pPr marL="0" indent="0">
              <a:buNone/>
            </a:pPr>
            <a:r>
              <a:rPr lang="en-US" sz="2400">
                <a:latin typeface="Times New Roman" panose="02020603050405020304" charset="0"/>
                <a:cs typeface="Times New Roman" panose="02020603050405020304" charset="0"/>
              </a:rPr>
              <a:t> languages</a:t>
            </a:r>
            <a:r>
              <a:rPr lang="en-IN" altLang="en-US" sz="2400">
                <a:latin typeface="Times New Roman" panose="02020603050405020304" charset="0"/>
                <a:cs typeface="Times New Roman" panose="02020603050405020304" charset="0"/>
              </a:rPr>
              <a:t>:-</a:t>
            </a:r>
          </a:p>
          <a:p>
            <a:pPr marL="0" indent="0">
              <a:buNone/>
            </a:pPr>
            <a:r>
              <a:rPr lang="en-IN" altLang="en-US" sz="2400">
                <a:latin typeface="Times New Roman" panose="02020603050405020304" charset="0"/>
                <a:cs typeface="Times New Roman" panose="02020603050405020304" charset="0"/>
              </a:rPr>
              <a:t>Make your application in </a:t>
            </a:r>
          </a:p>
          <a:p>
            <a:pPr marL="0" indent="0">
              <a:buNone/>
            </a:pPr>
            <a:r>
              <a:rPr lang="en-IN" altLang="en-US" sz="2400">
                <a:latin typeface="Times New Roman" panose="02020603050405020304" charset="0"/>
                <a:cs typeface="Times New Roman" panose="02020603050405020304" charset="0"/>
              </a:rPr>
              <a:t>Node.js, Java, Ruby, C#, Go,</a:t>
            </a:r>
          </a:p>
          <a:p>
            <a:pPr marL="0" indent="0">
              <a:buNone/>
            </a:pPr>
            <a:r>
              <a:rPr lang="en-IN" altLang="en-US" sz="2400">
                <a:latin typeface="Times New Roman" panose="02020603050405020304" charset="0"/>
                <a:cs typeface="Times New Roman" panose="02020603050405020304" charset="0"/>
              </a:rPr>
              <a:t> Python, or PHP</a:t>
            </a:r>
          </a:p>
        </p:txBody>
      </p:sp>
      <p:pic>
        <p:nvPicPr>
          <p:cNvPr id="4" name="Content Placeholder 3"/>
          <p:cNvPicPr>
            <a:picLocks noGrp="1" noChangeAspect="1"/>
          </p:cNvPicPr>
          <p:nvPr>
            <p:ph sz="half" idx="2"/>
          </p:nvPr>
        </p:nvPicPr>
        <p:blipFill>
          <a:blip r:embed="rId3"/>
          <a:stretch>
            <a:fillRect/>
          </a:stretch>
        </p:blipFill>
        <p:spPr>
          <a:xfrm>
            <a:off x="6784340" y="1893570"/>
            <a:ext cx="4380865" cy="3629025"/>
          </a:xfrm>
          <a:prstGeom prst="rect">
            <a:avLst/>
          </a:prstGeom>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IN" altLang="en-US" sz="3600">
                <a:solidFill>
                  <a:srgbClr val="FF0000"/>
                </a:solidFill>
                <a:latin typeface="Times New Roman" panose="02020603050405020304" charset="0"/>
                <a:cs typeface="Times New Roman" panose="02020603050405020304" charset="0"/>
              </a:rPr>
              <a:t>Cloud Computing Langues In APP engine</a:t>
            </a:r>
          </a:p>
        </p:txBody>
      </p:sp>
      <p:pic>
        <p:nvPicPr>
          <p:cNvPr id="4" name="Content Placeholder 3"/>
          <p:cNvPicPr>
            <a:picLocks noGrp="1" noChangeAspect="1"/>
          </p:cNvPicPr>
          <p:nvPr>
            <p:ph idx="1"/>
          </p:nvPr>
        </p:nvPicPr>
        <p:blipFill>
          <a:blip r:embed="rId3"/>
          <a:stretch>
            <a:fillRect/>
          </a:stretch>
        </p:blipFill>
        <p:spPr>
          <a:xfrm>
            <a:off x="1336675" y="1790065"/>
            <a:ext cx="9331325" cy="4965065"/>
          </a:xfrm>
          <a:prstGeom prst="rect">
            <a:avLst/>
          </a:prstGeom>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IN" altLang="en-US" sz="3600">
                <a:solidFill>
                  <a:srgbClr val="FF0000"/>
                </a:solidFill>
                <a:latin typeface="Times New Roman" panose="02020603050405020304" charset="0"/>
                <a:cs typeface="Times New Roman" panose="02020603050405020304" charset="0"/>
              </a:rPr>
              <a:t>Key Features</a:t>
            </a:r>
          </a:p>
        </p:txBody>
      </p:sp>
      <p:sp>
        <p:nvSpPr>
          <p:cNvPr id="3" name="Content Placeholder 2"/>
          <p:cNvSpPr>
            <a:spLocks noGrp="1"/>
          </p:cNvSpPr>
          <p:nvPr>
            <p:ph sz="half" idx="1"/>
          </p:nvPr>
        </p:nvSpPr>
        <p:spPr/>
        <p:txBody>
          <a:bodyPr/>
          <a:lstStyle/>
          <a:p>
            <a:pPr marL="0" indent="0">
              <a:buNone/>
            </a:pPr>
            <a:r>
              <a:rPr lang="en-US" sz="2400">
                <a:latin typeface="Times New Roman" panose="02020603050405020304" charset="0"/>
                <a:cs typeface="Times New Roman" panose="02020603050405020304" charset="0"/>
              </a:rPr>
              <a:t>Fully managed</a:t>
            </a:r>
            <a:r>
              <a:rPr lang="en-IN" altLang="en-US" sz="2400">
                <a:latin typeface="Times New Roman" panose="02020603050405020304" charset="0"/>
                <a:cs typeface="Times New Roman" panose="02020603050405020304" charset="0"/>
              </a:rPr>
              <a:t>:-</a:t>
            </a:r>
          </a:p>
          <a:p>
            <a:pPr marL="0" indent="0">
              <a:buNone/>
            </a:pPr>
            <a:endParaRPr lang="en-IN" altLang="en-US" sz="2400">
              <a:latin typeface="Times New Roman" panose="02020603050405020304" charset="0"/>
              <a:cs typeface="Times New Roman" panose="02020603050405020304" charset="0"/>
            </a:endParaRPr>
          </a:p>
          <a:p>
            <a:pPr marL="0" indent="0">
              <a:buNone/>
            </a:pPr>
            <a:r>
              <a:rPr lang="en-IN" altLang="en-US" sz="2400">
                <a:latin typeface="Times New Roman" panose="02020603050405020304" charset="0"/>
                <a:cs typeface="Times New Roman" panose="02020603050405020304" charset="0"/>
              </a:rPr>
              <a:t>A fully managed environment lets you focus on code while App Engine manages infrastructure concerns.</a:t>
            </a:r>
          </a:p>
          <a:p>
            <a:pPr marL="0" indent="0">
              <a:buNone/>
            </a:pPr>
            <a:endParaRPr lang="en-IN" altLang="en-US" sz="2400">
              <a:latin typeface="Times New Roman" panose="02020603050405020304" charset="0"/>
              <a:cs typeface="Times New Roman" panose="02020603050405020304" charset="0"/>
            </a:endParaRPr>
          </a:p>
        </p:txBody>
      </p:sp>
      <p:pic>
        <p:nvPicPr>
          <p:cNvPr id="4" name="Content Placeholder 3"/>
          <p:cNvPicPr>
            <a:picLocks noGrp="1" noChangeAspect="1"/>
          </p:cNvPicPr>
          <p:nvPr>
            <p:ph sz="half" idx="2"/>
          </p:nvPr>
        </p:nvPicPr>
        <p:blipFill>
          <a:blip r:embed="rId3"/>
          <a:stretch>
            <a:fillRect/>
          </a:stretch>
        </p:blipFill>
        <p:spPr>
          <a:xfrm>
            <a:off x="6197600" y="2348230"/>
            <a:ext cx="5384800" cy="3028950"/>
          </a:xfrm>
          <a:prstGeom prst="rect">
            <a:avLst/>
          </a:prstGeom>
        </p:spPr>
      </p:pic>
      <p:sp>
        <p:nvSpPr>
          <p:cNvPr id="5" name="Text Box 4"/>
          <p:cNvSpPr txBox="1"/>
          <p:nvPr/>
        </p:nvSpPr>
        <p:spPr>
          <a:xfrm>
            <a:off x="2409190" y="5758180"/>
            <a:ext cx="6880225" cy="521970"/>
          </a:xfrm>
          <a:prstGeom prst="rect">
            <a:avLst/>
          </a:prstGeom>
          <a:noFill/>
        </p:spPr>
        <p:txBody>
          <a:bodyPr wrap="square" rtlCol="0" anchor="t">
            <a:spAutoFit/>
          </a:bodyPr>
          <a:lstStyle/>
          <a:p>
            <a:r>
              <a:rPr lang="en-US" sz="1400">
                <a:sym typeface="+mn-ea"/>
              </a:rPr>
              <a:t>https://cdn.hashnode.com/res/hashnode/image/upload/v1569458451294/UO5DJ2QE5.png</a:t>
            </a:r>
            <a:endParaRPr lang="en-US" sz="140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IN" altLang="en-US" sz="3600">
                <a:solidFill>
                  <a:srgbClr val="FF0000"/>
                </a:solidFill>
                <a:latin typeface="Times New Roman" panose="02020603050405020304" charset="0"/>
                <a:cs typeface="Times New Roman" panose="02020603050405020304" charset="0"/>
              </a:rPr>
              <a:t>Features</a:t>
            </a:r>
          </a:p>
        </p:txBody>
      </p:sp>
      <p:sp>
        <p:nvSpPr>
          <p:cNvPr id="3" name="Content Placeholder 2"/>
          <p:cNvSpPr>
            <a:spLocks noGrp="1"/>
          </p:cNvSpPr>
          <p:nvPr>
            <p:ph sz="half" idx="1"/>
          </p:nvPr>
        </p:nvSpPr>
        <p:spPr/>
        <p:txBody>
          <a:bodyPr/>
          <a:lstStyle/>
          <a:p>
            <a:pPr marL="0" indent="0">
              <a:buNone/>
            </a:pPr>
            <a:endParaRPr lang="en-US" sz="2400">
              <a:sym typeface="+mn-ea"/>
            </a:endParaRPr>
          </a:p>
          <a:p>
            <a:pPr marL="0" indent="0">
              <a:buNone/>
            </a:pPr>
            <a:r>
              <a:rPr lang="en-US" sz="2400">
                <a:latin typeface="Times New Roman" panose="02020603050405020304" charset="0"/>
                <a:cs typeface="Times New Roman" panose="02020603050405020304" charset="0"/>
                <a:sym typeface="+mn-ea"/>
              </a:rPr>
              <a:t>Application security</a:t>
            </a:r>
            <a:r>
              <a:rPr lang="en-IN" altLang="en-US" sz="2400">
                <a:latin typeface="Times New Roman" panose="02020603050405020304" charset="0"/>
                <a:cs typeface="Times New Roman" panose="02020603050405020304" charset="0"/>
                <a:sym typeface="+mn-ea"/>
              </a:rPr>
              <a:t>:-</a:t>
            </a:r>
          </a:p>
          <a:p>
            <a:pPr marL="0" indent="0">
              <a:buNone/>
            </a:pPr>
            <a:endParaRPr lang="en-US" sz="2400">
              <a:latin typeface="Times New Roman" panose="02020603050405020304" charset="0"/>
              <a:cs typeface="Times New Roman" panose="02020603050405020304" charset="0"/>
            </a:endParaRPr>
          </a:p>
          <a:p>
            <a:pPr marL="0" indent="0">
              <a:buNone/>
            </a:pPr>
            <a:r>
              <a:rPr lang="en-US" sz="2400">
                <a:latin typeface="Times New Roman" panose="02020603050405020304" charset="0"/>
                <a:cs typeface="Times New Roman" panose="02020603050405020304" charset="0"/>
              </a:rPr>
              <a:t>Help safeguard your application by defining access rules with App Engine firewall and leverage managed SSL/TLS certificates by default on your custom domain at no additional cost.</a:t>
            </a:r>
          </a:p>
        </p:txBody>
      </p:sp>
      <p:pic>
        <p:nvPicPr>
          <p:cNvPr id="6" name="Content Placeholder 5"/>
          <p:cNvPicPr>
            <a:picLocks noGrp="1" noChangeAspect="1"/>
          </p:cNvPicPr>
          <p:nvPr>
            <p:ph sz="half" idx="2"/>
          </p:nvPr>
        </p:nvPicPr>
        <p:blipFill>
          <a:blip r:embed="rId3"/>
          <a:stretch>
            <a:fillRect/>
          </a:stretch>
        </p:blipFill>
        <p:spPr>
          <a:xfrm>
            <a:off x="6205855" y="1116330"/>
            <a:ext cx="5376545" cy="2835275"/>
          </a:xfrm>
          <a:prstGeom prst="rect">
            <a:avLst/>
          </a:prstGeom>
        </p:spPr>
      </p:pic>
      <p:sp>
        <p:nvSpPr>
          <p:cNvPr id="7" name="Text Box 6"/>
          <p:cNvSpPr txBox="1"/>
          <p:nvPr/>
        </p:nvSpPr>
        <p:spPr>
          <a:xfrm>
            <a:off x="7344410" y="4436110"/>
            <a:ext cx="3745230" cy="521970"/>
          </a:xfrm>
          <a:prstGeom prst="rect">
            <a:avLst/>
          </a:prstGeom>
          <a:noFill/>
        </p:spPr>
        <p:txBody>
          <a:bodyPr wrap="square" rtlCol="0" anchor="t">
            <a:spAutoFit/>
          </a:bodyPr>
          <a:lstStyle/>
          <a:p>
            <a:r>
              <a:rPr lang="en-US" sz="1400"/>
              <a:t>https://www.edureka.co/blog/wp-content/uploads/2018/03/GCP-Services.png</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sz="3600">
                <a:solidFill>
                  <a:srgbClr val="FF0000"/>
                </a:solidFill>
                <a:latin typeface="Times New Roman" panose="02020603050405020304" charset="0"/>
                <a:cs typeface="Times New Roman" panose="02020603050405020304" charset="0"/>
              </a:rPr>
              <a:t>Google Cloud Fundamentals</a:t>
            </a:r>
          </a:p>
        </p:txBody>
      </p:sp>
      <p:sp>
        <p:nvSpPr>
          <p:cNvPr id="3" name="Content Placeholder 2"/>
          <p:cNvSpPr>
            <a:spLocks noGrp="1"/>
          </p:cNvSpPr>
          <p:nvPr>
            <p:ph idx="1"/>
          </p:nvPr>
        </p:nvSpPr>
        <p:spPr>
          <a:xfrm>
            <a:off x="609600" y="1600200"/>
            <a:ext cx="10972800" cy="5004435"/>
          </a:xfrm>
        </p:spPr>
        <p:txBody>
          <a:bodyPr/>
          <a:lstStyle/>
          <a:p>
            <a:pPr>
              <a:buFont typeface="Wingdings" panose="05000000000000000000" charset="0"/>
              <a:buChar char="§"/>
            </a:pPr>
            <a:r>
              <a:rPr lang="en-US" sz="2400">
                <a:latin typeface="Times New Roman" panose="02020603050405020304" charset="0"/>
                <a:cs typeface="Times New Roman" panose="02020603050405020304" charset="0"/>
              </a:rPr>
              <a:t>we can learn about Google Cloud and how to interact with the Google Cloud Console and Cloud Shell.</a:t>
            </a:r>
          </a:p>
          <a:p>
            <a:pPr marL="0" indent="0">
              <a:buFont typeface="Wingdings" panose="05000000000000000000" charset="0"/>
              <a:buNone/>
            </a:pPr>
            <a:endParaRPr lang="en-US" sz="2400">
              <a:latin typeface="Times New Roman" panose="02020603050405020304" charset="0"/>
              <a:cs typeface="Times New Roman" panose="02020603050405020304" charset="0"/>
            </a:endParaRPr>
          </a:p>
          <a:p>
            <a:pPr>
              <a:buFont typeface="Wingdings" panose="05000000000000000000" charset="0"/>
              <a:buChar char="§"/>
            </a:pPr>
            <a:r>
              <a:rPr lang="en-US" sz="2400">
                <a:latin typeface="Times New Roman" panose="02020603050405020304" charset="0"/>
                <a:cs typeface="Times New Roman" panose="02020603050405020304" charset="0"/>
              </a:rPr>
              <a:t>  We can create VPC networks and other networking objects. </a:t>
            </a:r>
          </a:p>
          <a:p>
            <a:pPr marL="0" indent="0">
              <a:buFont typeface="Wingdings" panose="05000000000000000000" charset="0"/>
              <a:buNone/>
            </a:pPr>
            <a:endParaRPr lang="en-US" sz="2400">
              <a:latin typeface="Times New Roman" panose="02020603050405020304" charset="0"/>
              <a:cs typeface="Times New Roman" panose="02020603050405020304" charset="0"/>
            </a:endParaRPr>
          </a:p>
          <a:p>
            <a:pPr>
              <a:buFont typeface="Wingdings" panose="05000000000000000000" charset="0"/>
              <a:buChar char="§"/>
            </a:pPr>
            <a:r>
              <a:rPr lang="en-US" sz="2400">
                <a:latin typeface="Times New Roman" panose="02020603050405020304" charset="0"/>
                <a:cs typeface="Times New Roman" panose="02020603050405020304" charset="0"/>
              </a:rPr>
              <a:t>We can understand virtual machines.</a:t>
            </a:r>
          </a:p>
          <a:p>
            <a:pPr marL="0" indent="0">
              <a:buFont typeface="Wingdings" panose="05000000000000000000" charset="0"/>
              <a:buNone/>
            </a:pPr>
            <a:endParaRPr lang="en-US" sz="2400">
              <a:latin typeface="Times New Roman" panose="02020603050405020304" charset="0"/>
              <a:cs typeface="Times New Roman" panose="02020603050405020304" charset="0"/>
            </a:endParaRPr>
          </a:p>
          <a:p>
            <a:pPr>
              <a:buFont typeface="Wingdings" panose="05000000000000000000" charset="0"/>
              <a:buChar char="§"/>
            </a:pPr>
            <a:r>
              <a:rPr lang="en-US" sz="2400">
                <a:latin typeface="Times New Roman" panose="02020603050405020304" charset="0"/>
                <a:cs typeface="Times New Roman" panose="02020603050405020304" charset="0"/>
              </a:rPr>
              <a:t>We can create virtual machines using Compute Engine. </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IN" altLang="en-US" sz="3600">
                <a:solidFill>
                  <a:srgbClr val="FF0000"/>
                </a:solidFill>
                <a:latin typeface="Times New Roman" panose="02020603050405020304" charset="0"/>
                <a:cs typeface="Times New Roman" panose="02020603050405020304" charset="0"/>
              </a:rPr>
              <a:t>Features</a:t>
            </a:r>
          </a:p>
        </p:txBody>
      </p:sp>
      <p:sp>
        <p:nvSpPr>
          <p:cNvPr id="3" name="Content Placeholder 2"/>
          <p:cNvSpPr>
            <a:spLocks noGrp="1"/>
          </p:cNvSpPr>
          <p:nvPr>
            <p:ph idx="1"/>
          </p:nvPr>
        </p:nvSpPr>
        <p:spPr/>
        <p:txBody>
          <a:bodyPr/>
          <a:lstStyle/>
          <a:p>
            <a:pPr marL="0" indent="0">
              <a:buNone/>
            </a:pPr>
            <a:r>
              <a:rPr lang="en-US" sz="2400">
                <a:latin typeface="Times New Roman" panose="02020603050405020304" charset="0"/>
                <a:cs typeface="Times New Roman" panose="02020603050405020304" charset="0"/>
              </a:rPr>
              <a:t>Services ecosystem</a:t>
            </a:r>
            <a:r>
              <a:rPr lang="en-IN" altLang="en-US" sz="2400">
                <a:latin typeface="Times New Roman" panose="02020603050405020304" charset="0"/>
                <a:cs typeface="Times New Roman" panose="02020603050405020304" charset="0"/>
              </a:rPr>
              <a:t>:-</a:t>
            </a:r>
          </a:p>
          <a:p>
            <a:pPr marL="0" indent="0">
              <a:buNone/>
            </a:pPr>
            <a:endParaRPr lang="en-IN" altLang="en-US" sz="2400">
              <a:latin typeface="Times New Roman" panose="02020603050405020304" charset="0"/>
              <a:cs typeface="Times New Roman" panose="02020603050405020304" charset="0"/>
            </a:endParaRPr>
          </a:p>
          <a:p>
            <a:pPr marL="0" indent="0">
              <a:buNone/>
            </a:pPr>
            <a:r>
              <a:rPr lang="en-IN" altLang="en-US" sz="2400">
                <a:latin typeface="Times New Roman" panose="02020603050405020304" charset="0"/>
                <a:cs typeface="Times New Roman" panose="02020603050405020304" charset="0"/>
              </a:rPr>
              <a:t>Tap a growing ecosystem of Google Cloud services from your app including an excellent suite of cloud developer tools.</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IN" altLang="en-US" sz="3600">
                <a:solidFill>
                  <a:srgbClr val="FF0000"/>
                </a:solidFill>
                <a:latin typeface="Times New Roman" panose="02020603050405020304" charset="0"/>
                <a:cs typeface="Times New Roman" panose="02020603050405020304" charset="0"/>
              </a:rPr>
              <a:t>Documentation</a:t>
            </a:r>
          </a:p>
        </p:txBody>
      </p:sp>
      <p:sp>
        <p:nvSpPr>
          <p:cNvPr id="3" name="Content Placeholder 2"/>
          <p:cNvSpPr>
            <a:spLocks noGrp="1"/>
          </p:cNvSpPr>
          <p:nvPr>
            <p:ph sz="half" idx="1"/>
          </p:nvPr>
        </p:nvSpPr>
        <p:spPr>
          <a:xfrm>
            <a:off x="609600" y="1600200"/>
            <a:ext cx="5384800" cy="4885690"/>
          </a:xfrm>
        </p:spPr>
        <p:txBody>
          <a:bodyPr/>
          <a:lstStyle/>
          <a:p>
            <a:pPr marL="0" indent="0">
              <a:buNone/>
            </a:pPr>
            <a:r>
              <a:rPr lang="en-US" sz="2400">
                <a:latin typeface="Times New Roman" panose="02020603050405020304" charset="0"/>
                <a:cs typeface="Times New Roman" panose="02020603050405020304" charset="0"/>
              </a:rPr>
              <a:t>GOOGLE CLOUD BASICS</a:t>
            </a:r>
            <a:r>
              <a:rPr lang="en-IN" altLang="en-US" sz="2400">
                <a:latin typeface="Times New Roman" panose="02020603050405020304" charset="0"/>
                <a:cs typeface="Times New Roman" panose="02020603050405020304" charset="0"/>
              </a:rPr>
              <a:t>:-</a:t>
            </a:r>
            <a:endParaRPr lang="en-US" sz="2400">
              <a:latin typeface="Times New Roman" panose="02020603050405020304" charset="0"/>
              <a:cs typeface="Times New Roman" panose="02020603050405020304" charset="0"/>
            </a:endParaRPr>
          </a:p>
          <a:p>
            <a:pPr>
              <a:buFont typeface="Wingdings" panose="05000000000000000000" charset="0"/>
              <a:buChar char="§"/>
            </a:pPr>
            <a:r>
              <a:rPr lang="en-IN" altLang="en-US" sz="2400">
                <a:latin typeface="Times New Roman" panose="02020603050405020304" charset="0"/>
                <a:cs typeface="Times New Roman" panose="02020603050405020304" charset="0"/>
              </a:rPr>
              <a:t>Opting</a:t>
            </a:r>
            <a:r>
              <a:rPr lang="en-US" sz="2400">
                <a:latin typeface="Times New Roman" panose="02020603050405020304" charset="0"/>
                <a:cs typeface="Times New Roman" panose="02020603050405020304" charset="0"/>
              </a:rPr>
              <a:t> the right App Engine environment</a:t>
            </a:r>
            <a:r>
              <a:rPr lang="en-IN" altLang="en-US" sz="2400">
                <a:latin typeface="Times New Roman" panose="02020603050405020304" charset="0"/>
                <a:cs typeface="Times New Roman" panose="02020603050405020304" charset="0"/>
              </a:rPr>
              <a:t>.</a:t>
            </a:r>
          </a:p>
          <a:p>
            <a:pPr>
              <a:buFont typeface="Wingdings" panose="05000000000000000000" charset="0"/>
              <a:buChar char="§"/>
            </a:pPr>
            <a:endParaRPr lang="en-IN" altLang="en-US" sz="2400">
              <a:latin typeface="Times New Roman" panose="02020603050405020304" charset="0"/>
              <a:cs typeface="Times New Roman" panose="02020603050405020304" charset="0"/>
            </a:endParaRPr>
          </a:p>
          <a:p>
            <a:pPr>
              <a:buFont typeface="Wingdings" panose="05000000000000000000" charset="0"/>
              <a:buChar char="§"/>
            </a:pPr>
            <a:r>
              <a:rPr lang="en-IN" altLang="en-US" sz="2400">
                <a:latin typeface="Times New Roman" panose="02020603050405020304" charset="0"/>
                <a:cs typeface="Times New Roman" panose="02020603050405020304" charset="0"/>
              </a:rPr>
              <a:t>Knowing</a:t>
            </a:r>
            <a:r>
              <a:rPr lang="en-US" sz="2400">
                <a:latin typeface="Times New Roman" panose="02020603050405020304" charset="0"/>
                <a:cs typeface="Times New Roman" panose="02020603050405020304" charset="0"/>
              </a:rPr>
              <a:t> how to run your applications in App Engine using the flexible environment, standard environment, or both.</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IN" altLang="en-US" sz="3600">
                <a:solidFill>
                  <a:srgbClr val="FF0000"/>
                </a:solidFill>
                <a:latin typeface="Times New Roman" panose="02020603050405020304" charset="0"/>
                <a:cs typeface="Times New Roman" panose="02020603050405020304" charset="0"/>
              </a:rPr>
              <a:t>Google Cloud Basics</a:t>
            </a:r>
          </a:p>
        </p:txBody>
      </p:sp>
      <p:sp>
        <p:nvSpPr>
          <p:cNvPr id="3" name="Content Placeholder 2"/>
          <p:cNvSpPr>
            <a:spLocks noGrp="1"/>
          </p:cNvSpPr>
          <p:nvPr>
            <p:ph sz="half" idx="1"/>
          </p:nvPr>
        </p:nvSpPr>
        <p:spPr/>
        <p:txBody>
          <a:bodyPr/>
          <a:lstStyle/>
          <a:p>
            <a:pPr marL="0" indent="0">
              <a:buNone/>
            </a:pPr>
            <a:r>
              <a:rPr lang="en-US" sz="2400">
                <a:latin typeface="Times New Roman" panose="02020603050405020304" charset="0"/>
                <a:cs typeface="Times New Roman" panose="02020603050405020304" charset="0"/>
              </a:rPr>
              <a:t>App Engine standard environment</a:t>
            </a:r>
            <a:r>
              <a:rPr lang="en-IN" altLang="en-US" sz="2400">
                <a:latin typeface="Times New Roman" panose="02020603050405020304" charset="0"/>
                <a:cs typeface="Times New Roman" panose="02020603050405020304" charset="0"/>
              </a:rPr>
              <a:t>:-</a:t>
            </a:r>
          </a:p>
          <a:p>
            <a:pPr>
              <a:buFont typeface="Wingdings" panose="05000000000000000000" charset="0"/>
              <a:buChar char="§"/>
            </a:pPr>
            <a:endParaRPr lang="en-US" sz="2400">
              <a:latin typeface="Times New Roman" panose="02020603050405020304" charset="0"/>
              <a:cs typeface="Times New Roman" panose="02020603050405020304" charset="0"/>
            </a:endParaRPr>
          </a:p>
          <a:p>
            <a:pPr>
              <a:buFont typeface="Wingdings" panose="05000000000000000000" charset="0"/>
              <a:buChar char="§"/>
            </a:pPr>
            <a:r>
              <a:rPr lang="en-US" sz="2400">
                <a:latin typeface="Times New Roman" panose="02020603050405020304" charset="0"/>
                <a:cs typeface="Times New Roman" panose="02020603050405020304" charset="0"/>
              </a:rPr>
              <a:t>See how the App Engine standard environment makes it easy to build and deploy an application that runs reliably even under heavy load and with large amounts of data.</a:t>
            </a:r>
          </a:p>
        </p:txBody>
      </p:sp>
      <p:pic>
        <p:nvPicPr>
          <p:cNvPr id="6" name="Content Placeholder 5"/>
          <p:cNvPicPr>
            <a:picLocks noGrp="1" noChangeAspect="1"/>
          </p:cNvPicPr>
          <p:nvPr>
            <p:ph sz="half" idx="2"/>
          </p:nvPr>
        </p:nvPicPr>
        <p:blipFill>
          <a:blip r:embed="rId3"/>
          <a:stretch>
            <a:fillRect/>
          </a:stretch>
        </p:blipFill>
        <p:spPr>
          <a:xfrm>
            <a:off x="6696710" y="132080"/>
            <a:ext cx="4516755" cy="4526280"/>
          </a:xfrm>
          <a:prstGeom prst="rect">
            <a:avLst/>
          </a:prstGeom>
        </p:spPr>
      </p:pic>
      <p:sp>
        <p:nvSpPr>
          <p:cNvPr id="7" name="Text Box 6"/>
          <p:cNvSpPr txBox="1"/>
          <p:nvPr/>
        </p:nvSpPr>
        <p:spPr>
          <a:xfrm>
            <a:off x="6217285" y="4742815"/>
            <a:ext cx="4996180" cy="1383665"/>
          </a:xfrm>
          <a:prstGeom prst="rect">
            <a:avLst/>
          </a:prstGeom>
          <a:noFill/>
        </p:spPr>
        <p:txBody>
          <a:bodyPr wrap="square" rtlCol="0" anchor="t">
            <a:spAutoFit/>
          </a:bodyPr>
          <a:lstStyle/>
          <a:p>
            <a:r>
              <a:rPr lang="en-US" sz="1400"/>
              <a:t>https://www.google.com/url?sa=i&amp;url=https%3A%2F%2Fwww.javatpoint.com%2Fgoogle-cloud-platform&amp;psig=AOvVaw2_DEpQ-RO6WMxRnfkJuTOh&amp;ust=1649816289731000&amp;source=images&amp;cd=vfe&amp;ved=0CAoQjRxqFwoTCLi98OK6jfcCFQAAAAAdAAAAABAD</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IN" altLang="en-US" sz="3600">
                <a:solidFill>
                  <a:srgbClr val="FF0000"/>
                </a:solidFill>
                <a:latin typeface="Times New Roman" panose="02020603050405020304" charset="0"/>
                <a:cs typeface="Times New Roman" panose="02020603050405020304" charset="0"/>
              </a:rPr>
              <a:t>App Engine Environment</a:t>
            </a:r>
          </a:p>
        </p:txBody>
      </p:sp>
      <p:pic>
        <p:nvPicPr>
          <p:cNvPr id="4" name="Content Placeholder 3"/>
          <p:cNvPicPr>
            <a:picLocks noGrp="1" noChangeAspect="1"/>
          </p:cNvPicPr>
          <p:nvPr>
            <p:ph idx="1"/>
          </p:nvPr>
        </p:nvPicPr>
        <p:blipFill>
          <a:blip r:embed="rId3"/>
          <a:stretch>
            <a:fillRect/>
          </a:stretch>
        </p:blipFill>
        <p:spPr>
          <a:xfrm>
            <a:off x="7473315" y="274955"/>
            <a:ext cx="3994785" cy="4152265"/>
          </a:xfrm>
          <a:prstGeom prst="rect">
            <a:avLst/>
          </a:prstGeom>
        </p:spPr>
      </p:pic>
      <p:sp>
        <p:nvSpPr>
          <p:cNvPr id="3" name="Text Box 2"/>
          <p:cNvSpPr txBox="1"/>
          <p:nvPr/>
        </p:nvSpPr>
        <p:spPr>
          <a:xfrm>
            <a:off x="1319530" y="1582420"/>
            <a:ext cx="6046470" cy="2306955"/>
          </a:xfrm>
          <a:prstGeom prst="rect">
            <a:avLst/>
          </a:prstGeom>
          <a:noFill/>
        </p:spPr>
        <p:txBody>
          <a:bodyPr wrap="square" rtlCol="0" anchor="t">
            <a:spAutoFit/>
          </a:bodyPr>
          <a:lstStyle/>
          <a:p>
            <a:r>
              <a:rPr lang="en-US" sz="2400">
                <a:latin typeface="Times New Roman" panose="02020603050405020304" charset="0"/>
                <a:cs typeface="Times New Roman" panose="02020603050405020304" charset="0"/>
              </a:rPr>
              <a:t>App Engine is well suited to applications that are designed using a microservice architecture, especially if you decide to utilize both environments. Use the following sections to learn and understand which environment best meets your application's needs.</a:t>
            </a:r>
          </a:p>
        </p:txBody>
      </p:sp>
      <p:sp>
        <p:nvSpPr>
          <p:cNvPr id="6" name="Text Box 5"/>
          <p:cNvSpPr txBox="1"/>
          <p:nvPr/>
        </p:nvSpPr>
        <p:spPr>
          <a:xfrm>
            <a:off x="6219190" y="4620260"/>
            <a:ext cx="5133975" cy="521970"/>
          </a:xfrm>
          <a:prstGeom prst="rect">
            <a:avLst/>
          </a:prstGeom>
          <a:noFill/>
        </p:spPr>
        <p:txBody>
          <a:bodyPr wrap="square" rtlCol="0" anchor="t">
            <a:spAutoFit/>
          </a:bodyPr>
          <a:lstStyle/>
          <a:p>
            <a:r>
              <a:rPr lang="en-US" sz="1400">
                <a:sym typeface="+mn-ea"/>
              </a:rPr>
              <a:t>https://cloud.google.com/appengine/docs/images/services_yaml_files2.svg</a:t>
            </a:r>
            <a:endParaRPr lang="en-US" sz="140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indent="0" algn="l">
              <a:buFont typeface="Wingdings" panose="05000000000000000000" charset="0"/>
              <a:buNone/>
            </a:pPr>
            <a:r>
              <a:rPr lang="en-US" sz="3600">
                <a:solidFill>
                  <a:srgbClr val="FF0000"/>
                </a:solidFill>
                <a:latin typeface="Times New Roman" panose="02020603050405020304" charset="0"/>
                <a:cs typeface="Times New Roman" panose="02020603050405020304" charset="0"/>
                <a:sym typeface="+mn-ea"/>
              </a:rPr>
              <a:t>SKILLS WE WILL GAIN</a:t>
            </a:r>
            <a:br>
              <a:rPr lang="en-US"/>
            </a:br>
            <a:endParaRPr lang="en-US"/>
          </a:p>
        </p:txBody>
      </p:sp>
      <p:sp>
        <p:nvSpPr>
          <p:cNvPr id="3" name="Content Placeholder 2"/>
          <p:cNvSpPr>
            <a:spLocks noGrp="1"/>
          </p:cNvSpPr>
          <p:nvPr>
            <p:ph sz="half" idx="1"/>
          </p:nvPr>
        </p:nvSpPr>
        <p:spPr>
          <a:xfrm>
            <a:off x="609600" y="1600200"/>
            <a:ext cx="5376672" cy="4525963"/>
          </a:xfrm>
        </p:spPr>
        <p:txBody>
          <a:bodyPr/>
          <a:lstStyle/>
          <a:p>
            <a:pPr>
              <a:buFont typeface="Wingdings" panose="05000000000000000000" charset="0"/>
              <a:buChar char="§"/>
            </a:pPr>
            <a:r>
              <a:rPr lang="en-US" sz="2400">
                <a:latin typeface="Times New Roman" panose="02020603050405020304" charset="0"/>
                <a:cs typeface="Times New Roman" panose="02020603050405020304" charset="0"/>
              </a:rPr>
              <a:t>Google Compute Engine</a:t>
            </a:r>
          </a:p>
          <a:p>
            <a:pPr>
              <a:buFont typeface="Wingdings" panose="05000000000000000000" charset="0"/>
              <a:buChar char="§"/>
            </a:pPr>
            <a:endParaRPr lang="en-US" sz="2400">
              <a:latin typeface="Times New Roman" panose="02020603050405020304" charset="0"/>
              <a:cs typeface="Times New Roman" panose="02020603050405020304" charset="0"/>
            </a:endParaRPr>
          </a:p>
          <a:p>
            <a:pPr>
              <a:buFont typeface="Wingdings" panose="05000000000000000000" charset="0"/>
              <a:buChar char="§"/>
            </a:pPr>
            <a:r>
              <a:rPr lang="en-US" sz="2400">
                <a:latin typeface="Times New Roman" panose="02020603050405020304" charset="0"/>
                <a:cs typeface="Times New Roman" panose="02020603050405020304" charset="0"/>
              </a:rPr>
              <a:t>Virtual Machine</a:t>
            </a:r>
            <a:r>
              <a:rPr lang="en-IN" altLang="en-US" sz="2400">
                <a:latin typeface="Times New Roman" panose="02020603050405020304" charset="0"/>
                <a:cs typeface="Times New Roman" panose="02020603050405020304" charset="0"/>
              </a:rPr>
              <a:t> </a:t>
            </a:r>
            <a:endParaRPr lang="en-US" sz="2400">
              <a:latin typeface="Times New Roman" panose="02020603050405020304" charset="0"/>
              <a:cs typeface="Times New Roman" panose="02020603050405020304" charset="0"/>
            </a:endParaRPr>
          </a:p>
          <a:p>
            <a:pPr marL="0" indent="0">
              <a:buFont typeface="Wingdings" panose="05000000000000000000" charset="0"/>
              <a:buNone/>
            </a:pPr>
            <a:endParaRPr lang="en-US" sz="2400">
              <a:latin typeface="Times New Roman" panose="02020603050405020304" charset="0"/>
              <a:cs typeface="Times New Roman" panose="02020603050405020304" charset="0"/>
            </a:endParaRPr>
          </a:p>
          <a:p>
            <a:pPr>
              <a:buFont typeface="Wingdings" panose="05000000000000000000" charset="0"/>
              <a:buChar char="§"/>
            </a:pPr>
            <a:r>
              <a:rPr lang="en-US" sz="2400">
                <a:latin typeface="Times New Roman" panose="02020603050405020304" charset="0"/>
                <a:cs typeface="Times New Roman" panose="02020603050405020304" charset="0"/>
              </a:rPr>
              <a:t>Network Architecture</a:t>
            </a:r>
          </a:p>
          <a:p>
            <a:pPr marL="0" indent="0">
              <a:buFont typeface="Wingdings" panose="05000000000000000000" charset="0"/>
              <a:buNone/>
            </a:pPr>
            <a:endParaRPr lang="en-US" sz="2400">
              <a:latin typeface="Times New Roman" panose="02020603050405020304" charset="0"/>
              <a:cs typeface="Times New Roman" panose="02020603050405020304" charset="0"/>
            </a:endParaRPr>
          </a:p>
          <a:p>
            <a:pPr>
              <a:buFont typeface="Wingdings" panose="05000000000000000000" charset="0"/>
              <a:buChar char="§"/>
            </a:pPr>
            <a:r>
              <a:rPr lang="en-US" sz="2400">
                <a:latin typeface="Times New Roman" panose="02020603050405020304" charset="0"/>
                <a:cs typeface="Times New Roman" panose="02020603050405020304" charset="0"/>
              </a:rPr>
              <a:t>Google Cloud Platform</a:t>
            </a:r>
          </a:p>
        </p:txBody>
      </p:sp>
      <p:pic>
        <p:nvPicPr>
          <p:cNvPr id="4" name="Content Placeholder 3"/>
          <p:cNvPicPr>
            <a:picLocks noGrp="1" noChangeAspect="1"/>
          </p:cNvPicPr>
          <p:nvPr>
            <p:ph sz="half" idx="2"/>
          </p:nvPr>
        </p:nvPicPr>
        <p:blipFill>
          <a:blip r:embed="rId3"/>
          <a:stretch>
            <a:fillRect/>
          </a:stretch>
        </p:blipFill>
        <p:spPr>
          <a:xfrm>
            <a:off x="7094220" y="1418590"/>
            <a:ext cx="2357120" cy="931545"/>
          </a:xfrm>
          <a:prstGeom prst="rect">
            <a:avLst/>
          </a:prstGeom>
        </p:spPr>
      </p:pic>
      <p:pic>
        <p:nvPicPr>
          <p:cNvPr id="100" name="Picture 99"/>
          <p:cNvPicPr/>
          <p:nvPr/>
        </p:nvPicPr>
        <p:blipFill>
          <a:blip r:embed="rId4"/>
          <a:stretch>
            <a:fillRect/>
          </a:stretch>
        </p:blipFill>
        <p:spPr>
          <a:xfrm>
            <a:off x="6442710" y="2350770"/>
            <a:ext cx="3972560" cy="1262380"/>
          </a:xfrm>
          <a:prstGeom prst="rect">
            <a:avLst/>
          </a:prstGeom>
          <a:noFill/>
          <a:ln w="9525">
            <a:noFill/>
          </a:ln>
        </p:spPr>
      </p:pic>
      <p:pic>
        <p:nvPicPr>
          <p:cNvPr id="6" name="Picture 5"/>
          <p:cNvPicPr>
            <a:picLocks noChangeAspect="1"/>
          </p:cNvPicPr>
          <p:nvPr/>
        </p:nvPicPr>
        <p:blipFill>
          <a:blip r:embed="rId5"/>
          <a:stretch>
            <a:fillRect/>
          </a:stretch>
        </p:blipFill>
        <p:spPr>
          <a:xfrm>
            <a:off x="5593080" y="3886200"/>
            <a:ext cx="6598920" cy="1257300"/>
          </a:xfrm>
          <a:prstGeom prst="rect">
            <a:avLst/>
          </a:prstGeom>
        </p:spPr>
      </p:pic>
      <p:pic>
        <p:nvPicPr>
          <p:cNvPr id="7" name="Picture 6"/>
          <p:cNvPicPr>
            <a:picLocks noChangeAspect="1"/>
          </p:cNvPicPr>
          <p:nvPr/>
        </p:nvPicPr>
        <p:blipFill>
          <a:blip r:embed="rId6"/>
          <a:stretch>
            <a:fillRect/>
          </a:stretch>
        </p:blipFill>
        <p:spPr>
          <a:xfrm>
            <a:off x="7341870" y="5417185"/>
            <a:ext cx="3040380" cy="1136650"/>
          </a:xfrm>
          <a:prstGeom prst="rect">
            <a:avLst/>
          </a:prstGeom>
        </p:spPr>
      </p:pic>
      <p:sp>
        <p:nvSpPr>
          <p:cNvPr id="9" name="Text Box 8"/>
          <p:cNvSpPr txBox="1"/>
          <p:nvPr/>
        </p:nvSpPr>
        <p:spPr>
          <a:xfrm>
            <a:off x="2848610" y="5803900"/>
            <a:ext cx="4146550" cy="922020"/>
          </a:xfrm>
          <a:prstGeom prst="rect">
            <a:avLst/>
          </a:prstGeom>
          <a:noFill/>
        </p:spPr>
        <p:txBody>
          <a:bodyPr wrap="square" rtlCol="0" anchor="t">
            <a:spAutoFit/>
          </a:bodyPr>
          <a:lstStyle/>
          <a:p>
            <a:r>
              <a:rPr lang="en-US"/>
              <a:t>https://media.datacenterdynamics.com/media/images/Google_Compute_Engine_logo2.width-358.png</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sz="3600">
                <a:solidFill>
                  <a:srgbClr val="FF0000"/>
                </a:solidFill>
                <a:latin typeface="Times New Roman" panose="02020603050405020304" charset="0"/>
                <a:cs typeface="Times New Roman" panose="02020603050405020304" charset="0"/>
              </a:rPr>
              <a:t>Basic Services</a:t>
            </a:r>
          </a:p>
        </p:txBody>
      </p:sp>
      <p:sp>
        <p:nvSpPr>
          <p:cNvPr id="3" name="Content Placeholder 2"/>
          <p:cNvSpPr>
            <a:spLocks noGrp="1"/>
          </p:cNvSpPr>
          <p:nvPr>
            <p:ph sz="half" idx="1"/>
          </p:nvPr>
        </p:nvSpPr>
        <p:spPr/>
        <p:txBody>
          <a:bodyPr/>
          <a:lstStyle/>
          <a:p>
            <a:pPr marL="0" indent="0" algn="just">
              <a:buFont typeface="Wingdings" panose="05000000000000000000" charset="0"/>
              <a:buNone/>
            </a:pPr>
            <a:r>
              <a:rPr lang="en-US" sz="2400">
                <a:latin typeface="Times New Roman" panose="02020603050405020304" charset="0"/>
                <a:cs typeface="Times New Roman" panose="02020603050405020304" charset="0"/>
                <a:sym typeface="+mn-ea"/>
              </a:rPr>
              <a:t>It offers us  </a:t>
            </a:r>
            <a:r>
              <a:rPr lang="en-IN" altLang="en-US" sz="2400">
                <a:latin typeface="Times New Roman" panose="02020603050405020304" charset="0"/>
                <a:cs typeface="Times New Roman" panose="02020603050405020304" charset="0"/>
                <a:sym typeface="+mn-ea"/>
              </a:rPr>
              <a:t>different</a:t>
            </a:r>
            <a:r>
              <a:rPr lang="en-US" sz="2400">
                <a:latin typeface="Times New Roman" panose="02020603050405020304" charset="0"/>
                <a:cs typeface="Times New Roman" panose="02020603050405020304" charset="0"/>
                <a:sym typeface="+mn-ea"/>
              </a:rPr>
              <a:t> kinds of services:-</a:t>
            </a:r>
            <a:endParaRPr lang="en-US" sz="2400">
              <a:latin typeface="Times New Roman" panose="02020603050405020304" charset="0"/>
              <a:cs typeface="Times New Roman" panose="02020603050405020304" charset="0"/>
            </a:endParaRPr>
          </a:p>
          <a:p>
            <a:pPr marL="342900" indent="-342900" algn="l">
              <a:buFont typeface="Wingdings" panose="05000000000000000000" charset="0"/>
              <a:buChar char="§"/>
            </a:pPr>
            <a:r>
              <a:rPr lang="en-US" sz="2400">
                <a:latin typeface="Times New Roman" panose="02020603050405020304" charset="0"/>
                <a:cs typeface="Times New Roman" panose="02020603050405020304" charset="0"/>
                <a:sym typeface="+mn-ea"/>
              </a:rPr>
              <a:t>Google compute Engine</a:t>
            </a:r>
            <a:endParaRPr lang="en-US" sz="2400">
              <a:latin typeface="Times New Roman" panose="02020603050405020304" charset="0"/>
              <a:cs typeface="Times New Roman" panose="02020603050405020304" charset="0"/>
            </a:endParaRPr>
          </a:p>
          <a:p>
            <a:pPr marL="342900" indent="-342900" algn="l">
              <a:buFont typeface="Wingdings" panose="05000000000000000000" charset="0"/>
              <a:buChar char="§"/>
            </a:pPr>
            <a:r>
              <a:rPr lang="en-US" sz="2400">
                <a:latin typeface="Times New Roman" panose="02020603050405020304" charset="0"/>
                <a:cs typeface="Times New Roman" panose="02020603050405020304" charset="0"/>
                <a:sym typeface="+mn-ea"/>
              </a:rPr>
              <a:t> Storage</a:t>
            </a:r>
            <a:endParaRPr lang="en-US" sz="2400">
              <a:latin typeface="Times New Roman" panose="02020603050405020304" charset="0"/>
              <a:cs typeface="Times New Roman" panose="02020603050405020304" charset="0"/>
            </a:endParaRPr>
          </a:p>
          <a:p>
            <a:pPr marL="342900" indent="-342900" algn="l">
              <a:buFont typeface="Wingdings" panose="05000000000000000000" charset="0"/>
              <a:buChar char="§"/>
            </a:pPr>
            <a:r>
              <a:rPr lang="en-US" sz="2400">
                <a:latin typeface="Times New Roman" panose="02020603050405020304" charset="0"/>
                <a:cs typeface="Times New Roman" panose="02020603050405020304" charset="0"/>
                <a:sym typeface="+mn-ea"/>
              </a:rPr>
              <a:t>Cloud SQL</a:t>
            </a:r>
            <a:endParaRPr lang="en-US" sz="2400">
              <a:latin typeface="Times New Roman" panose="02020603050405020304" charset="0"/>
              <a:cs typeface="Times New Roman" panose="02020603050405020304" charset="0"/>
            </a:endParaRPr>
          </a:p>
          <a:p>
            <a:pPr marL="342900" indent="-342900" algn="l">
              <a:buFont typeface="Wingdings" panose="05000000000000000000" charset="0"/>
              <a:buChar char="§"/>
            </a:pPr>
            <a:r>
              <a:rPr lang="en-US" sz="2400">
                <a:latin typeface="Times New Roman" panose="02020603050405020304" charset="0"/>
                <a:cs typeface="Times New Roman" panose="02020603050405020304" charset="0"/>
                <a:sym typeface="+mn-ea"/>
              </a:rPr>
              <a:t>Dataflow</a:t>
            </a:r>
            <a:endParaRPr lang="en-US" sz="2400">
              <a:latin typeface="Times New Roman" panose="02020603050405020304" charset="0"/>
              <a:cs typeface="Times New Roman" panose="02020603050405020304" charset="0"/>
            </a:endParaRPr>
          </a:p>
          <a:p>
            <a:pPr marL="342900" indent="-342900" algn="l">
              <a:buFont typeface="Wingdings" panose="05000000000000000000" charset="0"/>
              <a:buChar char="§"/>
            </a:pPr>
            <a:r>
              <a:rPr lang="en-US" sz="2400">
                <a:latin typeface="Times New Roman" panose="02020603050405020304" charset="0"/>
                <a:cs typeface="Times New Roman" panose="02020603050405020304" charset="0"/>
                <a:sym typeface="+mn-ea"/>
              </a:rPr>
              <a:t>Operations</a:t>
            </a:r>
            <a:endParaRPr lang="en-US" sz="2400">
              <a:latin typeface="Times New Roman" panose="02020603050405020304" charset="0"/>
              <a:cs typeface="Times New Roman" panose="02020603050405020304" charset="0"/>
            </a:endParaRPr>
          </a:p>
          <a:p>
            <a:pPr marL="342900" indent="-342900" algn="l">
              <a:buFont typeface="Wingdings" panose="05000000000000000000" charset="0"/>
              <a:buChar char="§"/>
            </a:pPr>
            <a:r>
              <a:rPr lang="en-US" sz="2400">
                <a:latin typeface="Times New Roman" panose="02020603050405020304" charset="0"/>
                <a:cs typeface="Times New Roman" panose="02020603050405020304" charset="0"/>
                <a:sym typeface="+mn-ea"/>
              </a:rPr>
              <a:t> Machine Learning</a:t>
            </a:r>
          </a:p>
          <a:p>
            <a:pPr marL="342900" indent="-342900" algn="l">
              <a:buFont typeface="Wingdings" panose="05000000000000000000" charset="0"/>
              <a:buChar char="§"/>
            </a:pPr>
            <a:r>
              <a:rPr lang="en-US" sz="2400">
                <a:latin typeface="Times New Roman" panose="02020603050405020304" charset="0"/>
                <a:cs typeface="Times New Roman" panose="02020603050405020304" charset="0"/>
                <a:sym typeface="+mn-ea"/>
              </a:rPr>
              <a:t>BigQuery</a:t>
            </a:r>
            <a:endParaRPr lang="en-US" sz="2400">
              <a:latin typeface="Times New Roman" panose="02020603050405020304" charset="0"/>
              <a:cs typeface="Times New Roman" panose="02020603050405020304" charset="0"/>
            </a:endParaRPr>
          </a:p>
          <a:p>
            <a:endParaRPr lang="en-US" sz="2400">
              <a:latin typeface="Times New Roman" panose="02020603050405020304" charset="0"/>
              <a:cs typeface="Times New Roman" panose="02020603050405020304" charset="0"/>
            </a:endParaRPr>
          </a:p>
        </p:txBody>
      </p:sp>
      <p:pic>
        <p:nvPicPr>
          <p:cNvPr id="4" name="Content Placeholder 3"/>
          <p:cNvPicPr>
            <a:picLocks noGrp="1" noChangeAspect="1"/>
          </p:cNvPicPr>
          <p:nvPr>
            <p:ph sz="half" idx="2"/>
          </p:nvPr>
        </p:nvPicPr>
        <p:blipFill>
          <a:blip r:embed="rId3"/>
          <a:stretch>
            <a:fillRect/>
          </a:stretch>
        </p:blipFill>
        <p:spPr>
          <a:xfrm>
            <a:off x="6205855" y="2338070"/>
            <a:ext cx="5376545" cy="3049905"/>
          </a:xfrm>
          <a:prstGeom prst="rect">
            <a:avLst/>
          </a:prstGeom>
        </p:spPr>
      </p:pic>
      <p:sp>
        <p:nvSpPr>
          <p:cNvPr id="6" name="Text Box 5"/>
          <p:cNvSpPr txBox="1"/>
          <p:nvPr/>
        </p:nvSpPr>
        <p:spPr>
          <a:xfrm>
            <a:off x="6607810" y="5387975"/>
            <a:ext cx="4362450" cy="922020"/>
          </a:xfrm>
          <a:prstGeom prst="rect">
            <a:avLst/>
          </a:prstGeom>
          <a:noFill/>
        </p:spPr>
        <p:txBody>
          <a:bodyPr wrap="square" rtlCol="0" anchor="t">
            <a:spAutoFit/>
          </a:bodyPr>
          <a:lstStyle/>
          <a:p>
            <a:r>
              <a:rPr lang="en-US"/>
              <a:t>https://k21academy.com/wp-content/uploads/2021/04/StorageDatabaseServices_Diagram-02.png</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sz="3600">
                <a:solidFill>
                  <a:srgbClr val="FF0000"/>
                </a:solidFill>
                <a:latin typeface="Times New Roman" panose="02020603050405020304" charset="0"/>
                <a:cs typeface="Times New Roman" panose="02020603050405020304" charset="0"/>
              </a:rPr>
              <a:t>Google compute engine</a:t>
            </a:r>
          </a:p>
        </p:txBody>
      </p:sp>
      <p:sp>
        <p:nvSpPr>
          <p:cNvPr id="3" name="Content Placeholder 2"/>
          <p:cNvSpPr>
            <a:spLocks noGrp="1"/>
          </p:cNvSpPr>
          <p:nvPr>
            <p:ph sz="half" idx="1"/>
          </p:nvPr>
        </p:nvSpPr>
        <p:spPr/>
        <p:txBody>
          <a:bodyPr/>
          <a:lstStyle/>
          <a:p>
            <a:pPr>
              <a:buFont typeface="Wingdings" panose="05000000000000000000" charset="0"/>
              <a:buChar char="§"/>
            </a:pPr>
            <a:r>
              <a:rPr lang="en-US" sz="2400">
                <a:latin typeface="Times New Roman" panose="02020603050405020304" charset="0"/>
                <a:cs typeface="Times New Roman" panose="02020603050405020304" charset="0"/>
              </a:rPr>
              <a:t>It is a virtual machine that runs google’s data center.</a:t>
            </a:r>
          </a:p>
          <a:p>
            <a:pPr marL="0" indent="0">
              <a:buFont typeface="Wingdings" panose="05000000000000000000" charset="0"/>
              <a:buNone/>
            </a:pPr>
            <a:endParaRPr lang="en-US" sz="2400">
              <a:latin typeface="Times New Roman" panose="02020603050405020304" charset="0"/>
              <a:cs typeface="Times New Roman" panose="02020603050405020304" charset="0"/>
            </a:endParaRPr>
          </a:p>
          <a:p>
            <a:pPr>
              <a:buFont typeface="Wingdings" panose="05000000000000000000" charset="0"/>
              <a:buChar char="§"/>
            </a:pPr>
            <a:r>
              <a:rPr lang="en-US" sz="2400">
                <a:latin typeface="Times New Roman" panose="02020603050405020304" charset="0"/>
                <a:cs typeface="Times New Roman" panose="02020603050405020304" charset="0"/>
              </a:rPr>
              <a:t>It provides the tools to help you bring your ongoing applications to the cloud.</a:t>
            </a:r>
          </a:p>
          <a:p>
            <a:pPr marL="0" indent="0">
              <a:buNone/>
            </a:pPr>
            <a:endParaRPr lang="en-US" sz="2400">
              <a:latin typeface="Times New Roman" panose="02020603050405020304" charset="0"/>
              <a:cs typeface="Times New Roman" panose="02020603050405020304" charset="0"/>
            </a:endParaRPr>
          </a:p>
          <a:p>
            <a:pPr>
              <a:buFont typeface="Wingdings" panose="05000000000000000000" charset="0"/>
              <a:buChar char="§"/>
            </a:pPr>
            <a:r>
              <a:rPr lang="en-US" sz="2400">
                <a:latin typeface="Times New Roman" panose="02020603050405020304" charset="0"/>
                <a:cs typeface="Times New Roman" panose="02020603050405020304" charset="0"/>
              </a:rPr>
              <a:t> We can have our applications running on Compute Engine within minutes while  data migrates transparently in the background.</a:t>
            </a:r>
          </a:p>
        </p:txBody>
      </p:sp>
      <p:pic>
        <p:nvPicPr>
          <p:cNvPr id="4" name="Content Placeholder 3"/>
          <p:cNvPicPr>
            <a:picLocks noGrp="1" noChangeAspect="1"/>
          </p:cNvPicPr>
          <p:nvPr>
            <p:ph sz="half" idx="2"/>
          </p:nvPr>
        </p:nvPicPr>
        <p:blipFill>
          <a:blip r:embed="rId3"/>
          <a:stretch>
            <a:fillRect/>
          </a:stretch>
        </p:blipFill>
        <p:spPr>
          <a:xfrm>
            <a:off x="7430770" y="1315085"/>
            <a:ext cx="3952875" cy="3009900"/>
          </a:xfrm>
          <a:prstGeom prst="rect">
            <a:avLst/>
          </a:prstGeom>
        </p:spPr>
      </p:pic>
      <p:sp>
        <p:nvSpPr>
          <p:cNvPr id="5" name="Text Box 4"/>
          <p:cNvSpPr txBox="1"/>
          <p:nvPr/>
        </p:nvSpPr>
        <p:spPr>
          <a:xfrm>
            <a:off x="7793355" y="4420870"/>
            <a:ext cx="3590290" cy="922020"/>
          </a:xfrm>
          <a:prstGeom prst="rect">
            <a:avLst/>
          </a:prstGeom>
          <a:noFill/>
        </p:spPr>
        <p:txBody>
          <a:bodyPr wrap="square" rtlCol="0" anchor="t">
            <a:spAutoFit/>
          </a:bodyPr>
          <a:lstStyle/>
          <a:p>
            <a:r>
              <a:rPr lang="en-US"/>
              <a:t>https://bobcares.com/wp-content/uploads/GKE_VS_GCE2.png</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5191</Words>
  <Application>Microsoft Office PowerPoint</Application>
  <PresentationFormat>Widescreen</PresentationFormat>
  <Paragraphs>358</Paragraphs>
  <Slides>63</Slides>
  <Notes>59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63</vt:i4>
      </vt:variant>
    </vt:vector>
  </HeadingPairs>
  <TitlesOfParts>
    <vt:vector size="69" baseType="lpstr">
      <vt:lpstr>Arial</vt:lpstr>
      <vt:lpstr>Calibri</vt:lpstr>
      <vt:lpstr>Calibri Light</vt:lpstr>
      <vt:lpstr>Times New Roman</vt:lpstr>
      <vt:lpstr>Wingdings</vt:lpstr>
      <vt:lpstr>Office Theme</vt:lpstr>
      <vt:lpstr>Google Cloud Platform</vt:lpstr>
      <vt:lpstr>PowerPoint Presentation</vt:lpstr>
      <vt:lpstr>   Introduction to Google Cloud Fundamentals </vt:lpstr>
      <vt:lpstr>Google Cloud Fundamentals </vt:lpstr>
      <vt:lpstr>Google Cloud Platform </vt:lpstr>
      <vt:lpstr>Google Cloud Fundamentals</vt:lpstr>
      <vt:lpstr>SKILLS WE WILL GAIN </vt:lpstr>
      <vt:lpstr>Basic Services</vt:lpstr>
      <vt:lpstr>Google compute engine</vt:lpstr>
      <vt:lpstr>Google Compute Engine</vt:lpstr>
      <vt:lpstr>Google compute engine </vt:lpstr>
      <vt:lpstr>Storage</vt:lpstr>
      <vt:lpstr>Storage</vt:lpstr>
      <vt:lpstr>Cloud SQL</vt:lpstr>
      <vt:lpstr>Cloud SQL</vt:lpstr>
      <vt:lpstr>Dataflow</vt:lpstr>
      <vt:lpstr>Dataflow</vt:lpstr>
      <vt:lpstr>Operations</vt:lpstr>
      <vt:lpstr>Operations</vt:lpstr>
      <vt:lpstr>BigQuery</vt:lpstr>
      <vt:lpstr>BigQueryOmni</vt:lpstr>
      <vt:lpstr>Networking</vt:lpstr>
      <vt:lpstr>Google Cloud networking services or technologies</vt:lpstr>
      <vt:lpstr>Virtual Private Cloud </vt:lpstr>
      <vt:lpstr>Virtual Private Cloud</vt:lpstr>
      <vt:lpstr>Cloud DNS</vt:lpstr>
      <vt:lpstr>Cloud DNS</vt:lpstr>
      <vt:lpstr>Key features Of Cloud DNS</vt:lpstr>
      <vt:lpstr> Service Directory</vt:lpstr>
      <vt:lpstr>Key Features</vt:lpstr>
      <vt:lpstr>Cloud Load Balancing</vt:lpstr>
      <vt:lpstr>Key Features</vt:lpstr>
      <vt:lpstr>Network Intelligence Center</vt:lpstr>
      <vt:lpstr>How It Works</vt:lpstr>
      <vt:lpstr> Cloud Armor</vt:lpstr>
      <vt:lpstr>Key Features</vt:lpstr>
      <vt:lpstr>GCA</vt:lpstr>
      <vt:lpstr>Google Kubernetes Engines</vt:lpstr>
      <vt:lpstr> Google Kubernetes Engines </vt:lpstr>
      <vt:lpstr>GKE</vt:lpstr>
      <vt:lpstr>Benefits of GKE</vt:lpstr>
      <vt:lpstr> Benefits of GKE </vt:lpstr>
      <vt:lpstr>Key Features</vt:lpstr>
      <vt:lpstr> Key Features </vt:lpstr>
      <vt:lpstr>Features</vt:lpstr>
      <vt:lpstr>Features</vt:lpstr>
      <vt:lpstr>Features</vt:lpstr>
      <vt:lpstr>Features</vt:lpstr>
      <vt:lpstr>Features</vt:lpstr>
      <vt:lpstr>Backup for GKE</vt:lpstr>
      <vt:lpstr>Cases</vt:lpstr>
      <vt:lpstr>Cases</vt:lpstr>
      <vt:lpstr>Google App Engine</vt:lpstr>
      <vt:lpstr>Google App Engine</vt:lpstr>
      <vt:lpstr>GAE</vt:lpstr>
      <vt:lpstr>Key Features</vt:lpstr>
      <vt:lpstr>Cloud Computing Langues In APP engine</vt:lpstr>
      <vt:lpstr>Key Features</vt:lpstr>
      <vt:lpstr>Features</vt:lpstr>
      <vt:lpstr>Features</vt:lpstr>
      <vt:lpstr>Documentation</vt:lpstr>
      <vt:lpstr>Google Cloud Basics</vt:lpstr>
      <vt:lpstr>App Engine Environment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Google Cloud Platform</dc:title>
  <dc:creator>Pedram Habibi</dc:creator>
  <cp:lastModifiedBy>Pedram Habibi</cp:lastModifiedBy>
  <cp:revision>1</cp:revision>
  <dcterms:created xsi:type="dcterms:W3CDTF">2022-11-13T13:51:19Z</dcterms:created>
  <dcterms:modified xsi:type="dcterms:W3CDTF">2022-11-13T13:51:45Z</dcterms:modified>
</cp:coreProperties>
</file>